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56" r:id="rId2"/>
    <p:sldId id="261" r:id="rId3"/>
    <p:sldId id="262" r:id="rId4"/>
    <p:sldId id="259" r:id="rId5"/>
    <p:sldId id="263" r:id="rId6"/>
    <p:sldId id="265" r:id="rId7"/>
    <p:sldId id="266" r:id="rId8"/>
    <p:sldId id="267" r:id="rId9"/>
    <p:sldId id="268"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ta Mapu" initials="SM" lastIdx="22" clrIdx="0">
    <p:extLst>
      <p:ext uri="{19B8F6BF-5375-455C-9EA6-DF929625EA0E}">
        <p15:presenceInfo xmlns:p15="http://schemas.microsoft.com/office/powerpoint/2012/main" userId="eb72f3141ba410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170"/>
  </p:normalViewPr>
  <p:slideViewPr>
    <p:cSldViewPr snapToGrid="0" snapToObjects="1">
      <p:cViewPr>
        <p:scale>
          <a:sx n="73" d="100"/>
          <a:sy n="73" d="100"/>
        </p:scale>
        <p:origin x="328"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29T21:54:20.340" idx="5">
    <p:pos x="10" y="10"/>
    <p:text>Read slide</p:text>
    <p:extLst>
      <p:ext uri="{C676402C-5697-4E1C-873F-D02D1690AC5C}">
        <p15:threadingInfo xmlns:p15="http://schemas.microsoft.com/office/powerpoint/2012/main" timeZoneBias="6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29T21:55:46.713" idx="7">
    <p:pos x="10" y="10"/>
    <p:text>Remind them that we are not JUST an insurance company... These are all the hand-picked companies we work alongside with. We help families find Auto &amp; Home Solutions, get Legal and Identity Protection, Life Insurance, Annuities, Investments, Mutual Funds, etc.</p:text>
    <p:extLst>
      <p:ext uri="{C676402C-5697-4E1C-873F-D02D1690AC5C}">
        <p15:threadingInfo xmlns:p15="http://schemas.microsoft.com/office/powerpoint/2012/main" timeZoneBias="6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5-29T17:24:47.036" idx="2">
    <p:pos x="10" y="10"/>
    <p:text>TRADITIONAL FINANCIAL INSTITUTIONS LIKE BANKS, CREDIT UNIONS, AND EVEN SOME INSURANCE COMPANIES TAKE YOUR MONEY AND INVEST IT IN THE GLOBAL ECONOMY. ALL WHILE THEY HAVE HISTORICALLY LOW RATES OF RETURN!  BYPASS THEM AND INVEST IN THE GLOBAL ECONOMY YOURSELF!</p:text>
    <p:extLst>
      <p:ext uri="{C676402C-5697-4E1C-873F-D02D1690AC5C}">
        <p15:threadingInfo xmlns:p15="http://schemas.microsoft.com/office/powerpoint/2012/main" timeZoneBias="600"/>
      </p:ext>
    </p:extLst>
  </p:cm>
  <p:cm authorId="1" dt="2021-05-29T22:04:12.419" idx="10">
    <p:pos x="10" y="106"/>
    <p:text>A lot of people didn't know that we could do this. I always thought you had to have big money invest.... NOT TRUE!</p:text>
    <p:extLst>
      <p:ext uri="{C676402C-5697-4E1C-873F-D02D1690AC5C}">
        <p15:threadingInfo xmlns:p15="http://schemas.microsoft.com/office/powerpoint/2012/main" timeZoneBias="600">
          <p15:parentCm authorId="1" idx="2"/>
        </p15:threadingInfo>
      </p:ext>
    </p:extLst>
  </p:cm>
  <p:cm authorId="1" dt="2021-05-29T21:54:38.705" idx="6">
    <p:pos x="106" y="106"/>
    <p:text>Mention the .01% return in SAVINGS ACCOUNTS!</p:text>
    <p:extLst>
      <p:ext uri="{C676402C-5697-4E1C-873F-D02D1690AC5C}">
        <p15:threadingInfo xmlns:p15="http://schemas.microsoft.com/office/powerpoint/2012/main" timeZoneBias="600"/>
      </p:ext>
    </p:extLst>
  </p:cm>
  <p:cm authorId="1" dt="2021-05-29T21:59:24.066" idx="8">
    <p:pos x="202" y="202"/>
    <p:text>FYI- Global Economy is the exchange of goods and services integrated into a huge single global market.</p:text>
    <p:extLst>
      <p:ext uri="{C676402C-5697-4E1C-873F-D02D1690AC5C}">
        <p15:threadingInfo xmlns:p15="http://schemas.microsoft.com/office/powerpoint/2012/main" timeZoneBias="600"/>
      </p:ext>
    </p:extLst>
  </p:cm>
  <p:cm authorId="1" dt="2021-05-29T22:03:09.362" idx="9">
    <p:pos x="202" y="298"/>
    <p:text>Like Amazon, Nike, Walmart, VISA, etc.</p:text>
    <p:extLst>
      <p:ext uri="{C676402C-5697-4E1C-873F-D02D1690AC5C}">
        <p15:threadingInfo xmlns:p15="http://schemas.microsoft.com/office/powerpoint/2012/main" timeZoneBias="600">
          <p15:parentCm authorId="1" idx="8"/>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5-29T22:04:17.442" idx="11">
    <p:pos x="10" y="10"/>
    <p:text>Read slide and show 3% double, 6%, and 12% examples. Then ask the questions on the side and let it simmer.</p:text>
    <p:extLst>
      <p:ext uri="{C676402C-5697-4E1C-873F-D02D1690AC5C}">
        <p15:threadingInfo xmlns:p15="http://schemas.microsoft.com/office/powerpoint/2012/main" timeZoneBias="600"/>
      </p:ext>
    </p:extLst>
  </p:cm>
  <p:cm authorId="1" dt="2021-05-29T22:06:35.943" idx="12">
    <p:pos x="106" y="106"/>
    <p:text>Remind them about credit card interest rates. And compare it the bank savings account interest rate. NOT RIGHT</p:text>
    <p:extLst>
      <p:ext uri="{C676402C-5697-4E1C-873F-D02D1690AC5C}">
        <p15:threadingInfo xmlns:p15="http://schemas.microsoft.com/office/powerpoint/2012/main" timeZoneBias="600"/>
      </p:ext>
    </p:extLst>
  </p:cm>
  <p:cm authorId="1" dt="2021-05-29T22:07:22.865" idx="13">
    <p:pos x="202" y="202"/>
    <p:text>"KNOW WHERE YOUR MONEY IS SITTING! IS IT GROWING OR CHILLIN?" lol</p:text>
    <p:extLst>
      <p:ext uri="{C676402C-5697-4E1C-873F-D02D1690AC5C}">
        <p15:threadingInfo xmlns:p15="http://schemas.microsoft.com/office/powerpoint/2012/main" timeZoneBias="6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1-05-29T22:09:17.822" idx="14">
    <p:pos x="10" y="10"/>
    <p:text>Read the slide and show the chart of how much money you lose out of if you SLEEP ON INVESTING!</p:text>
    <p:extLst>
      <p:ext uri="{C676402C-5697-4E1C-873F-D02D1690AC5C}">
        <p15:threadingInfo xmlns:p15="http://schemas.microsoft.com/office/powerpoint/2012/main" timeZoneBias="600"/>
      </p:ext>
    </p:extLst>
  </p:cm>
  <p:cm authorId="1" dt="2021-05-29T22:10:06.748" idx="15">
    <p:pos x="106" y="106"/>
    <p:text>Remind them that you don't have to be rich or have a lot of money to invest! It could be as little as $25 or $50 a month!</p:text>
    <p:extLst>
      <p:ext uri="{C676402C-5697-4E1C-873F-D02D1690AC5C}">
        <p15:threadingInfo xmlns:p15="http://schemas.microsoft.com/office/powerpoint/2012/main" timeZoneBias="6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1-05-29T22:10:56.098" idx="16">
    <p:pos x="10" y="10"/>
    <p:text>Read the slide. Let it simmer. (This is an intro to getting life insurance)</p:text>
    <p:extLst>
      <p:ext uri="{C676402C-5697-4E1C-873F-D02D1690AC5C}">
        <p15:threadingInfo xmlns:p15="http://schemas.microsoft.com/office/powerpoint/2012/main" timeZoneBias="60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1-05-29T22:11:25.932" idx="17">
    <p:pos x="10" y="10"/>
    <p:text>Explain Cash Value type and then Term and invest side, using John and Mary as examples.</p:text>
    <p:extLst>
      <p:ext uri="{C676402C-5697-4E1C-873F-D02D1690AC5C}">
        <p15:threadingInfo xmlns:p15="http://schemas.microsoft.com/office/powerpoint/2012/main" timeZoneBias="600"/>
      </p:ext>
    </p:extLst>
  </p:cm>
  <p:cm authorId="1" dt="2021-05-29T22:12:15.959" idx="18">
    <p:pos x="106" y="106"/>
    <p:text>Note that they saved a lot of money with the term option and that money they saved can go into an investment account. We keep the accounts separate so that the beneficiaries have access to BOTH not just one (cash value types bundle it together but the family only gets one!) NOT RIGHT</p:text>
    <p:extLst>
      <p:ext uri="{C676402C-5697-4E1C-873F-D02D1690AC5C}">
        <p15:threadingInfo xmlns:p15="http://schemas.microsoft.com/office/powerpoint/2012/main" timeZoneBias="60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1-05-29T22:13:47.525" idx="19">
    <p:pos x="10" y="10"/>
    <p:text>Read the slide: Left side green/ blue line and the TODAY list. Then right side blue/green line and the AT RETIREMENT list. "We cover families in case they die too soon OR live too long."</p:text>
    <p:extLst>
      <p:ext uri="{C676402C-5697-4E1C-873F-D02D1690AC5C}">
        <p15:threadingInfo xmlns:p15="http://schemas.microsoft.com/office/powerpoint/2012/main" timeZoneBias="600"/>
      </p:ext>
    </p:extLst>
  </p:cm>
  <p:cm authorId="1" dt="2021-05-29T22:19:29.580" idx="20">
    <p:pos x="106" y="106"/>
    <p:text>End with the last question in red</p:text>
    <p:extLst>
      <p:ext uri="{C676402C-5697-4E1C-873F-D02D1690AC5C}">
        <p15:threadingInfo xmlns:p15="http://schemas.microsoft.com/office/powerpoint/2012/main" timeZoneBias="60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1-05-29T17:23:59.803" idx="1">
    <p:pos x="10" y="10"/>
    <p:text>READ SLIDE THEN PROCEED TO THE FNA APP ON TURBOAPPS IN POL TO COMPLETE FNA</p:text>
    <p:extLst>
      <p:ext uri="{C676402C-5697-4E1C-873F-D02D1690AC5C}">
        <p15:threadingInfo xmlns:p15="http://schemas.microsoft.com/office/powerpoint/2012/main" timeZoneBias="600"/>
      </p:ext>
    </p:extLst>
  </p:cm>
  <p:cm authorId="1" dt="2021-05-29T22:20:01.558" idx="21">
    <p:pos x="106" y="106"/>
    <p:text>The problem- mention that there are so many different companies helping you but they're all individualized leaving you to figure it all out yourself.</p:text>
    <p:extLst>
      <p:ext uri="{C676402C-5697-4E1C-873F-D02D1690AC5C}">
        <p15:threadingInfo xmlns:p15="http://schemas.microsoft.com/office/powerpoint/2012/main" timeZoneBias="600"/>
      </p:ext>
    </p:extLst>
  </p:cm>
  <p:cm authorId="1" dt="2021-05-29T22:23:05.079" idx="22">
    <p:pos x="106" y="202"/>
    <p:text>The solution- FREE FNA! We offer it for free to help families get on track with their finances.</p:text>
    <p:extLst>
      <p:ext uri="{C676402C-5697-4E1C-873F-D02D1690AC5C}">
        <p15:threadingInfo xmlns:p15="http://schemas.microsoft.com/office/powerpoint/2012/main" timeZoneBias="600">
          <p15:parentCm authorId="1" idx="21"/>
        </p15:threadingInfo>
      </p:ext>
    </p:extLst>
  </p:cm>
</p:cmLst>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B9C98137-03A1-B44B-8C20-C90ABBBD6370}" type="datetimeFigureOut">
              <a:rPr lang="en-US" smtClean="0"/>
              <a:t>5/29/21</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4203302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C98137-03A1-B44B-8C20-C90ABBBD6370}"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3103747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C98137-03A1-B44B-8C20-C90ABBBD6370}"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1350741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C98137-03A1-B44B-8C20-C90ABBBD6370}"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9A3A-0C80-BF4F-9BBA-FCEAC7D1D33E}"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56211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C98137-03A1-B44B-8C20-C90ABBBD6370}"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3683821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9C98137-03A1-B44B-8C20-C90ABBBD6370}" type="datetimeFigureOut">
              <a:rPr lang="en-US" smtClean="0"/>
              <a:t>5/29/21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3546135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9C98137-03A1-B44B-8C20-C90ABBBD6370}" type="datetimeFigureOut">
              <a:rPr lang="en-US" smtClean="0"/>
              <a:t>5/29/21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1414464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98137-03A1-B44B-8C20-C90ABBBD6370}"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40252700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98137-03A1-B44B-8C20-C90ABBBD6370}"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1156368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98137-03A1-B44B-8C20-C90ABBBD6370}"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3022096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98137-03A1-B44B-8C20-C90ABBBD6370}" type="datetimeFigureOut">
              <a:rPr lang="en-US" smtClean="0"/>
              <a:t>5/29/21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1152608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C98137-03A1-B44B-8C20-C90ABBBD6370}"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202904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C98137-03A1-B44B-8C20-C90ABBBD6370}" type="datetimeFigureOut">
              <a:rPr lang="en-US" smtClean="0"/>
              <a:t>5/29/21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2145304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C98137-03A1-B44B-8C20-C90ABBBD6370}" type="datetimeFigureOut">
              <a:rPr lang="en-US" smtClean="0"/>
              <a:t>5/29/21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1587578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C98137-03A1-B44B-8C20-C90ABBBD6370}" type="datetimeFigureOut">
              <a:rPr lang="en-US" smtClean="0"/>
              <a:t>5/29/21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1521724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C98137-03A1-B44B-8C20-C90ABBBD6370}"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304732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C98137-03A1-B44B-8C20-C90ABBBD6370}" type="datetimeFigureOut">
              <a:rPr lang="en-US" smtClean="0"/>
              <a:t>5/29/21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9A3A-0C80-BF4F-9BBA-FCEAC7D1D33E}" type="slidenum">
              <a:rPr lang="en-US" smtClean="0"/>
              <a:t>‹#›</a:t>
            </a:fld>
            <a:endParaRPr lang="en-US"/>
          </a:p>
        </p:txBody>
      </p:sp>
    </p:spTree>
    <p:extLst>
      <p:ext uri="{BB962C8B-B14F-4D97-AF65-F5344CB8AC3E}">
        <p14:creationId xmlns:p14="http://schemas.microsoft.com/office/powerpoint/2010/main" val="651233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9C98137-03A1-B44B-8C20-C90ABBBD6370}" type="datetimeFigureOut">
              <a:rPr lang="en-US" smtClean="0"/>
              <a:t>5/29/21</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C8A9A3A-0C80-BF4F-9BBA-FCEAC7D1D33E}" type="slidenum">
              <a:rPr lang="en-US" smtClean="0"/>
              <a:t>‹#›</a:t>
            </a:fld>
            <a:endParaRPr lang="en-US"/>
          </a:p>
        </p:txBody>
      </p:sp>
    </p:spTree>
    <p:extLst>
      <p:ext uri="{BB962C8B-B14F-4D97-AF65-F5344CB8AC3E}">
        <p14:creationId xmlns:p14="http://schemas.microsoft.com/office/powerpoint/2010/main" val="157999288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 Id="rId5" Type="http://schemas.openxmlformats.org/officeDocument/2006/relationships/comments" Target="../comments/comment9.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comments" Target="../comments/commen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comments" Target="../comments/comment3.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9.xml"/><Relationship Id="rId5" Type="http://schemas.openxmlformats.org/officeDocument/2006/relationships/comments" Target="../comments/comment6.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image" Target="../media/image12.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16DCFC9-6877-407C-8170-608FCB8E35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2" name="Rectangle 11">
              <a:extLst>
                <a:ext uri="{FF2B5EF4-FFF2-40B4-BE49-F238E27FC236}">
                  <a16:creationId xmlns:a16="http://schemas.microsoft.com/office/drawing/2014/main" id="{F7D8B73A-1349-4BA6-8F85-03A21ED56E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969ADA7C-B6B2-4FD7-AA5E-CC52AAE8CDBD}"/>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6" name="Picture 5" descr="A close up of a cat&#10;&#10;Description automatically generated with medium confidence">
            <a:extLst>
              <a:ext uri="{FF2B5EF4-FFF2-40B4-BE49-F238E27FC236}">
                <a16:creationId xmlns:a16="http://schemas.microsoft.com/office/drawing/2014/main" id="{AD81CBB3-061A-634A-890E-B524420CE19A}"/>
              </a:ext>
            </a:extLst>
          </p:cNvPr>
          <p:cNvPicPr>
            <a:picLocks noChangeAspect="1"/>
          </p:cNvPicPr>
          <p:nvPr/>
        </p:nvPicPr>
        <p:blipFill rotWithShape="1">
          <a:blip r:embed="rId4">
            <a:alphaModFix/>
          </a:blip>
          <a:srcRect l="12026" t="-1" b="7436"/>
          <a:stretch/>
        </p:blipFill>
        <p:spPr>
          <a:xfrm>
            <a:off x="3611" y="9"/>
            <a:ext cx="12188389" cy="6857989"/>
          </a:xfrm>
          <a:prstGeom prst="rect">
            <a:avLst/>
          </a:prstGeom>
        </p:spPr>
      </p:pic>
      <p:grpSp>
        <p:nvGrpSpPr>
          <p:cNvPr id="15" name="Group 14">
            <a:extLst>
              <a:ext uri="{FF2B5EF4-FFF2-40B4-BE49-F238E27FC236}">
                <a16:creationId xmlns:a16="http://schemas.microsoft.com/office/drawing/2014/main" id="{89353FE7-0D03-4AD2-8B8A-60A06F6BDA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16" name="Round Diagonal Corner Rectangle 7">
              <a:extLst>
                <a:ext uri="{FF2B5EF4-FFF2-40B4-BE49-F238E27FC236}">
                  <a16:creationId xmlns:a16="http://schemas.microsoft.com/office/drawing/2014/main" id="{0C7A0320-FBCC-4F40-AF6E-CE65FFB3D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550A26E4-02C9-4F83-A334-0920B8CCF28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18" name="Freeform 32">
                <a:extLst>
                  <a:ext uri="{FF2B5EF4-FFF2-40B4-BE49-F238E27FC236}">
                    <a16:creationId xmlns:a16="http://schemas.microsoft.com/office/drawing/2014/main" id="{06617CD6-4185-402B-8E23-BC5278053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9" name="Freeform 33">
                <a:extLst>
                  <a:ext uri="{FF2B5EF4-FFF2-40B4-BE49-F238E27FC236}">
                    <a16:creationId xmlns:a16="http://schemas.microsoft.com/office/drawing/2014/main" id="{2C305CC9-3511-47F4-BF11-BC635C30C9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 name="Freeform 34">
                <a:extLst>
                  <a:ext uri="{FF2B5EF4-FFF2-40B4-BE49-F238E27FC236}">
                    <a16:creationId xmlns:a16="http://schemas.microsoft.com/office/drawing/2014/main" id="{5C70C5D1-31E4-48B9-AEB6-6460A2B81F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 name="Freeform 37">
                <a:extLst>
                  <a:ext uri="{FF2B5EF4-FFF2-40B4-BE49-F238E27FC236}">
                    <a16:creationId xmlns:a16="http://schemas.microsoft.com/office/drawing/2014/main" id="{1F033CE1-D380-43F1-81EC-97B6C86F3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 name="Freeform 35">
                <a:extLst>
                  <a:ext uri="{FF2B5EF4-FFF2-40B4-BE49-F238E27FC236}">
                    <a16:creationId xmlns:a16="http://schemas.microsoft.com/office/drawing/2014/main" id="{6997F95D-DC27-48A3-850A-2308C3C08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 name="Freeform 36">
                <a:extLst>
                  <a:ext uri="{FF2B5EF4-FFF2-40B4-BE49-F238E27FC236}">
                    <a16:creationId xmlns:a16="http://schemas.microsoft.com/office/drawing/2014/main" id="{569AE469-76B7-4FFE-B68B-0D7A77413F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4" name="Freeform 38">
                <a:extLst>
                  <a:ext uri="{FF2B5EF4-FFF2-40B4-BE49-F238E27FC236}">
                    <a16:creationId xmlns:a16="http://schemas.microsoft.com/office/drawing/2014/main" id="{DD99CF64-0E82-4D1A-BD2A-08942182F4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5" name="Freeform 39">
                <a:extLst>
                  <a:ext uri="{FF2B5EF4-FFF2-40B4-BE49-F238E27FC236}">
                    <a16:creationId xmlns:a16="http://schemas.microsoft.com/office/drawing/2014/main" id="{98C12D33-1747-4B24-89ED-F441AE4A0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6" name="Freeform 40">
                <a:extLst>
                  <a:ext uri="{FF2B5EF4-FFF2-40B4-BE49-F238E27FC236}">
                    <a16:creationId xmlns:a16="http://schemas.microsoft.com/office/drawing/2014/main" id="{A60200CC-BAEC-4310-8C9B-F7BB783E98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7" name="Rectangle 41">
                <a:extLst>
                  <a:ext uri="{FF2B5EF4-FFF2-40B4-BE49-F238E27FC236}">
                    <a16:creationId xmlns:a16="http://schemas.microsoft.com/office/drawing/2014/main" id="{2A7F40BF-B0BE-4B09-87EE-F56632B7EDB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8" name="Freeform 32">
                <a:extLst>
                  <a:ext uri="{FF2B5EF4-FFF2-40B4-BE49-F238E27FC236}">
                    <a16:creationId xmlns:a16="http://schemas.microsoft.com/office/drawing/2014/main" id="{353978AF-8FB9-4A61-A2EA-1995A14F3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9" name="Freeform 33">
                <a:extLst>
                  <a:ext uri="{FF2B5EF4-FFF2-40B4-BE49-F238E27FC236}">
                    <a16:creationId xmlns:a16="http://schemas.microsoft.com/office/drawing/2014/main" id="{B20F89C3-4BAD-42AA-8D31-6F6DF17FE9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0" name="Freeform 34">
                <a:extLst>
                  <a:ext uri="{FF2B5EF4-FFF2-40B4-BE49-F238E27FC236}">
                    <a16:creationId xmlns:a16="http://schemas.microsoft.com/office/drawing/2014/main" id="{A60FE276-3FF2-4622-BF99-D4E4B249E5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1" name="Freeform 37">
                <a:extLst>
                  <a:ext uri="{FF2B5EF4-FFF2-40B4-BE49-F238E27FC236}">
                    <a16:creationId xmlns:a16="http://schemas.microsoft.com/office/drawing/2014/main" id="{B05A0D3F-808B-48D6-A821-1FE9E86E8C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2" name="Freeform 35">
                <a:extLst>
                  <a:ext uri="{FF2B5EF4-FFF2-40B4-BE49-F238E27FC236}">
                    <a16:creationId xmlns:a16="http://schemas.microsoft.com/office/drawing/2014/main" id="{69F7D438-BAA0-4DAD-9BC5-198B677A7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3" name="Freeform 36">
                <a:extLst>
                  <a:ext uri="{FF2B5EF4-FFF2-40B4-BE49-F238E27FC236}">
                    <a16:creationId xmlns:a16="http://schemas.microsoft.com/office/drawing/2014/main" id="{EC63B186-43B8-4552-AFDB-A544240A7C5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4" name="Freeform 38">
                <a:extLst>
                  <a:ext uri="{FF2B5EF4-FFF2-40B4-BE49-F238E27FC236}">
                    <a16:creationId xmlns:a16="http://schemas.microsoft.com/office/drawing/2014/main" id="{8542E82D-01AD-4BD8-8C5F-A6CDAD039B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5" name="Freeform 39">
                <a:extLst>
                  <a:ext uri="{FF2B5EF4-FFF2-40B4-BE49-F238E27FC236}">
                    <a16:creationId xmlns:a16="http://schemas.microsoft.com/office/drawing/2014/main" id="{6285CF32-2BD3-47D0-9A6C-3EE7FD639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6" name="Freeform 40">
                <a:extLst>
                  <a:ext uri="{FF2B5EF4-FFF2-40B4-BE49-F238E27FC236}">
                    <a16:creationId xmlns:a16="http://schemas.microsoft.com/office/drawing/2014/main" id="{FA36D129-7B33-4379-B9EE-5624B95766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7" name="Rectangle 41">
                <a:extLst>
                  <a:ext uri="{FF2B5EF4-FFF2-40B4-BE49-F238E27FC236}">
                    <a16:creationId xmlns:a16="http://schemas.microsoft.com/office/drawing/2014/main" id="{0229A187-4E69-4262-B001-C5F0B55225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4A7044CA-098C-0040-B810-053AD290C8B7}"/>
              </a:ext>
            </a:extLst>
          </p:cNvPr>
          <p:cNvSpPr>
            <a:spLocks noGrp="1"/>
          </p:cNvSpPr>
          <p:nvPr>
            <p:ph type="ctrTitle"/>
          </p:nvPr>
        </p:nvSpPr>
        <p:spPr>
          <a:xfrm>
            <a:off x="2667000" y="2328334"/>
            <a:ext cx="6858000" cy="1367896"/>
          </a:xfrm>
        </p:spPr>
        <p:txBody>
          <a:bodyPr>
            <a:normAutofit/>
          </a:bodyPr>
          <a:lstStyle/>
          <a:p>
            <a:pPr algn="ctr"/>
            <a:r>
              <a:rPr lang="en-US" dirty="0"/>
              <a:t>KITCHEN TABLE</a:t>
            </a:r>
          </a:p>
        </p:txBody>
      </p:sp>
      <p:sp>
        <p:nvSpPr>
          <p:cNvPr id="3" name="Subtitle 2">
            <a:extLst>
              <a:ext uri="{FF2B5EF4-FFF2-40B4-BE49-F238E27FC236}">
                <a16:creationId xmlns:a16="http://schemas.microsoft.com/office/drawing/2014/main" id="{6D5344EB-7503-9244-B8DA-CC8956D183BB}"/>
              </a:ext>
            </a:extLst>
          </p:cNvPr>
          <p:cNvSpPr>
            <a:spLocks noGrp="1"/>
          </p:cNvSpPr>
          <p:nvPr>
            <p:ph type="subTitle" idx="1"/>
          </p:nvPr>
        </p:nvSpPr>
        <p:spPr>
          <a:xfrm>
            <a:off x="2667001" y="3602038"/>
            <a:ext cx="6857999" cy="953029"/>
          </a:xfrm>
        </p:spPr>
        <p:txBody>
          <a:bodyPr>
            <a:normAutofit/>
          </a:bodyPr>
          <a:lstStyle/>
          <a:p>
            <a:pPr algn="ctr"/>
            <a:r>
              <a:rPr lang="en-US" dirty="0"/>
              <a:t>REV. 5/29/21</a:t>
            </a:r>
          </a:p>
        </p:txBody>
      </p:sp>
    </p:spTree>
    <p:extLst>
      <p:ext uri="{BB962C8B-B14F-4D97-AF65-F5344CB8AC3E}">
        <p14:creationId xmlns:p14="http://schemas.microsoft.com/office/powerpoint/2010/main" val="686660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46586A23-0DEF-BF4E-ABF4-320B3C10DB40}"/>
              </a:ext>
            </a:extLst>
          </p:cNvPr>
          <p:cNvSpPr>
            <a:spLocks noGrp="1"/>
          </p:cNvSpPr>
          <p:nvPr>
            <p:ph type="title"/>
          </p:nvPr>
        </p:nvSpPr>
        <p:spPr>
          <a:xfrm>
            <a:off x="939448" y="457806"/>
            <a:ext cx="9905998" cy="590931"/>
          </a:xfrm>
        </p:spPr>
        <p:txBody>
          <a:bodyPr>
            <a:spAutoFit/>
          </a:bodyPr>
          <a:lstStyle/>
          <a:p>
            <a:pPr algn="ctr"/>
            <a:r>
              <a:rPr lang="en-US" altLang="en-US" dirty="0">
                <a:solidFill>
                  <a:srgbClr val="34526F"/>
                </a:solidFill>
              </a:rPr>
              <a:t>People Don’t Plan to Fail, They Fail to Plan</a:t>
            </a:r>
            <a:endParaRPr lang="en-US" dirty="0"/>
          </a:p>
        </p:txBody>
      </p:sp>
      <p:pic>
        <p:nvPicPr>
          <p:cNvPr id="6" name="Content Placeholder 5">
            <a:extLst>
              <a:ext uri="{FF2B5EF4-FFF2-40B4-BE49-F238E27FC236}">
                <a16:creationId xmlns:a16="http://schemas.microsoft.com/office/drawing/2014/main" id="{B6B7C492-6328-7141-ACA6-350CF6111680}"/>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1626945" y="2988186"/>
            <a:ext cx="3742669" cy="3559066"/>
          </a:xfrm>
          <a:prstGeom prst="rect">
            <a:avLst/>
          </a:prstGeom>
        </p:spPr>
      </p:pic>
      <p:grpSp>
        <p:nvGrpSpPr>
          <p:cNvPr id="13" name="Group 12">
            <a:extLst>
              <a:ext uri="{FF2B5EF4-FFF2-40B4-BE49-F238E27FC236}">
                <a16:creationId xmlns:a16="http://schemas.microsoft.com/office/drawing/2014/main" id="{B6A2DD15-66A0-C747-9177-005B1FB99F76}"/>
              </a:ext>
            </a:extLst>
          </p:cNvPr>
          <p:cNvGrpSpPr/>
          <p:nvPr/>
        </p:nvGrpSpPr>
        <p:grpSpPr>
          <a:xfrm>
            <a:off x="5986423" y="2988186"/>
            <a:ext cx="5085004" cy="2999763"/>
            <a:chOff x="4738285" y="2222179"/>
            <a:chExt cx="3626517" cy="1878037"/>
          </a:xfrm>
        </p:grpSpPr>
        <p:pic>
          <p:nvPicPr>
            <p:cNvPr id="14" name="Picture 13" descr="fna_Paper.png">
              <a:extLst>
                <a:ext uri="{FF2B5EF4-FFF2-40B4-BE49-F238E27FC236}">
                  <a16:creationId xmlns:a16="http://schemas.microsoft.com/office/drawing/2014/main" id="{6AFA39F9-CF22-3B4F-9822-A8B827284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38285" y="2222179"/>
              <a:ext cx="2727184" cy="1802714"/>
            </a:xfrm>
            <a:prstGeom prst="rect">
              <a:avLst/>
            </a:prstGeom>
            <a:effectLst>
              <a:outerShdw blurRad="63500" sx="102000" sy="102000" algn="ctr" rotWithShape="0">
                <a:prstClr val="black">
                  <a:alpha val="40000"/>
                </a:prstClr>
              </a:outerShdw>
            </a:effectLst>
          </p:spPr>
        </p:pic>
        <p:pic>
          <p:nvPicPr>
            <p:cNvPr id="15" name="Picture 14" descr="mobile fna.png">
              <a:extLst>
                <a:ext uri="{FF2B5EF4-FFF2-40B4-BE49-F238E27FC236}">
                  <a16:creationId xmlns:a16="http://schemas.microsoft.com/office/drawing/2014/main" id="{707EEFBC-F13B-1D45-B6D9-883B3E04E8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49144" y="2239818"/>
              <a:ext cx="1915658" cy="1860398"/>
            </a:xfrm>
            <a:prstGeom prst="rect">
              <a:avLst/>
            </a:prstGeom>
          </p:spPr>
        </p:pic>
      </p:grpSp>
      <p:cxnSp>
        <p:nvCxnSpPr>
          <p:cNvPr id="19" name="Straight Connector 18">
            <a:extLst>
              <a:ext uri="{FF2B5EF4-FFF2-40B4-BE49-F238E27FC236}">
                <a16:creationId xmlns:a16="http://schemas.microsoft.com/office/drawing/2014/main" id="{5BDD7AD1-8D4A-9645-9F43-00447F35D4DA}"/>
              </a:ext>
            </a:extLst>
          </p:cNvPr>
          <p:cNvCxnSpPr/>
          <p:nvPr/>
        </p:nvCxnSpPr>
        <p:spPr>
          <a:xfrm>
            <a:off x="5892447" y="2420144"/>
            <a:ext cx="0" cy="3684584"/>
          </a:xfrm>
          <a:prstGeom prst="line">
            <a:avLst/>
          </a:prstGeom>
          <a:ln w="635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2" name="Rectangle 37">
            <a:extLst>
              <a:ext uri="{FF2B5EF4-FFF2-40B4-BE49-F238E27FC236}">
                <a16:creationId xmlns:a16="http://schemas.microsoft.com/office/drawing/2014/main" id="{D9A15C60-EA1E-164B-9551-70FD24CE0E8A}"/>
              </a:ext>
            </a:extLst>
          </p:cNvPr>
          <p:cNvSpPr>
            <a:spLocks noChangeArrowheads="1"/>
          </p:cNvSpPr>
          <p:nvPr/>
        </p:nvSpPr>
        <p:spPr bwMode="auto">
          <a:xfrm>
            <a:off x="6596457" y="1589706"/>
            <a:ext cx="4070958" cy="1411287"/>
          </a:xfrm>
          <a:prstGeom prst="rect">
            <a:avLst/>
          </a:prstGeom>
          <a:noFill/>
          <a:ln w="9525">
            <a:noFill/>
            <a:miter lim="800000"/>
            <a:headEnd/>
            <a:tailEnd/>
          </a:ln>
        </p:spPr>
        <p:txBody>
          <a:bodyPr lIns="91426" tIns="45714" rIns="91426" bIns="45714"/>
          <a:lstStyle/>
          <a:p>
            <a:pPr indent="4763">
              <a:lnSpc>
                <a:spcPct val="85000"/>
              </a:lnSpc>
              <a:spcAft>
                <a:spcPts val="600"/>
              </a:spcAft>
            </a:pPr>
            <a:r>
              <a:rPr lang="en-US" altLang="en-US" sz="2400" b="1" dirty="0">
                <a:solidFill>
                  <a:srgbClr val="E4021E"/>
                </a:solidFill>
                <a:latin typeface="Helvetica"/>
                <a:ea typeface="Arial Unicode MS" pitchFamily="34" charset="-128"/>
                <a:cs typeface="Helvetica"/>
              </a:rPr>
              <a:t>The Solution:</a:t>
            </a:r>
          </a:p>
          <a:p>
            <a:pPr indent="4763">
              <a:lnSpc>
                <a:spcPts val="1700"/>
              </a:lnSpc>
              <a:spcAft>
                <a:spcPts val="600"/>
              </a:spcAft>
            </a:pPr>
            <a:r>
              <a:rPr lang="en-US" altLang="en-US" sz="1600" b="1" dirty="0">
                <a:solidFill>
                  <a:prstClr val="black"/>
                </a:solidFill>
                <a:latin typeface="Helvetica"/>
                <a:ea typeface="Arial Unicode MS" pitchFamily="34" charset="-128"/>
                <a:cs typeface="Helvetica"/>
              </a:rPr>
              <a:t>A Financial Needs Analysis.</a:t>
            </a:r>
            <a:r>
              <a:rPr lang="en-US" altLang="en-US" sz="1600" dirty="0">
                <a:solidFill>
                  <a:prstClr val="black"/>
                </a:solidFill>
                <a:latin typeface="Helvetica"/>
                <a:ea typeface="Arial Unicode MS" pitchFamily="34" charset="-128"/>
                <a:cs typeface="Helvetica"/>
              </a:rPr>
              <a:t> A </a:t>
            </a:r>
            <a:r>
              <a:rPr lang="en-US" altLang="en-US" sz="1600" b="1" dirty="0">
                <a:solidFill>
                  <a:prstClr val="black"/>
                </a:solidFill>
                <a:latin typeface="Helvetica"/>
                <a:ea typeface="Arial Unicode MS" pitchFamily="34" charset="-128"/>
                <a:cs typeface="Helvetica"/>
              </a:rPr>
              <a:t>customized</a:t>
            </a:r>
            <a:r>
              <a:rPr lang="en-US" altLang="en-US" sz="1600" dirty="0">
                <a:solidFill>
                  <a:prstClr val="black"/>
                </a:solidFill>
                <a:latin typeface="Helvetica"/>
                <a:ea typeface="Arial Unicode MS" pitchFamily="34" charset="-128"/>
                <a:cs typeface="Helvetica"/>
              </a:rPr>
              <a:t>, </a:t>
            </a:r>
            <a:r>
              <a:rPr lang="en-US" altLang="en-US" sz="1600" b="1" dirty="0">
                <a:solidFill>
                  <a:prstClr val="black"/>
                </a:solidFill>
                <a:latin typeface="Helvetica"/>
                <a:ea typeface="Arial Unicode MS" pitchFamily="34" charset="-128"/>
                <a:cs typeface="Helvetica"/>
              </a:rPr>
              <a:t>confidential</a:t>
            </a:r>
            <a:r>
              <a:rPr lang="en-US" altLang="en-US" sz="1600" dirty="0">
                <a:solidFill>
                  <a:prstClr val="black"/>
                </a:solidFill>
                <a:latin typeface="Helvetica"/>
                <a:ea typeface="Arial Unicode MS" pitchFamily="34" charset="-128"/>
                <a:cs typeface="Helvetica"/>
              </a:rPr>
              <a:t> and </a:t>
            </a:r>
            <a:r>
              <a:rPr lang="en-US" altLang="en-US" sz="1600" b="1" dirty="0">
                <a:solidFill>
                  <a:prstClr val="black"/>
                </a:solidFill>
                <a:latin typeface="Helvetica"/>
                <a:ea typeface="Arial Unicode MS" pitchFamily="34" charset="-128"/>
                <a:cs typeface="Helvetica"/>
              </a:rPr>
              <a:t>complimentary</a:t>
            </a:r>
            <a:r>
              <a:rPr lang="en-US" altLang="en-US" sz="1600" dirty="0">
                <a:solidFill>
                  <a:prstClr val="black"/>
                </a:solidFill>
                <a:latin typeface="Helvetica"/>
                <a:ea typeface="Arial Unicode MS" pitchFamily="34" charset="-128"/>
                <a:cs typeface="Helvetica"/>
              </a:rPr>
              <a:t> program that helps you achieve your goals and dreams.</a:t>
            </a:r>
          </a:p>
        </p:txBody>
      </p:sp>
      <p:sp>
        <p:nvSpPr>
          <p:cNvPr id="24" name="Rectangle 20">
            <a:extLst>
              <a:ext uri="{FF2B5EF4-FFF2-40B4-BE49-F238E27FC236}">
                <a16:creationId xmlns:a16="http://schemas.microsoft.com/office/drawing/2014/main" id="{B8069B6E-A0B6-644F-AC8E-D84EE65A7B62}"/>
              </a:ext>
            </a:extLst>
          </p:cNvPr>
          <p:cNvSpPr txBox="1">
            <a:spLocks noChangeArrowheads="1"/>
          </p:cNvSpPr>
          <p:nvPr/>
        </p:nvSpPr>
        <p:spPr>
          <a:xfrm>
            <a:off x="1409130" y="1589706"/>
            <a:ext cx="4178300" cy="1148520"/>
          </a:xfrm>
          <a:prstGeom prst="rect">
            <a:avLst/>
          </a:prstGeom>
        </p:spPr>
        <p:txBody>
          <a:bodyPr vert="horz" lIns="91440" tIns="45720" rIns="91440" bIns="45720" rtlCol="0">
            <a:spAutoFit/>
          </a:bodyPr>
          <a:lstStyle>
            <a:lvl1pPr marL="342900" indent="-342900" algn="l" defTabSz="457200" rtl="0" eaLnBrk="1" latinLnBrk="0" hangingPunct="1">
              <a:spcBef>
                <a:spcPct val="20000"/>
              </a:spcBef>
              <a:buFont typeface="Arial"/>
              <a:buChar char="•"/>
              <a:defRPr sz="2400" kern="120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0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4763" algn="l" defTabSz="457200" rtl="0" eaLnBrk="1" fontAlgn="auto" latinLnBrk="0" hangingPunct="1">
              <a:lnSpc>
                <a:spcPct val="95000"/>
              </a:lnSpc>
              <a:spcBef>
                <a:spcPct val="20000"/>
              </a:spcBef>
              <a:spcAft>
                <a:spcPts val="0"/>
              </a:spcAft>
              <a:buClrTx/>
              <a:buSzTx/>
              <a:buFontTx/>
              <a:buNone/>
              <a:tabLst/>
              <a:defRPr/>
            </a:pPr>
            <a:r>
              <a:rPr kumimoji="0" lang="en-US" altLang="en-US" b="1" i="0" u="none" strike="noStrike" kern="1200" cap="none" spc="0" normalizeH="0" baseline="0" noProof="0" dirty="0">
                <a:ln>
                  <a:noFill/>
                </a:ln>
                <a:solidFill>
                  <a:srgbClr val="E4021E"/>
                </a:solidFill>
                <a:effectLst/>
                <a:uLnTx/>
                <a:uFillTx/>
                <a:latin typeface="Helvetica"/>
                <a:ea typeface="+mn-ea"/>
              </a:rPr>
              <a:t>The Problem:</a:t>
            </a:r>
          </a:p>
          <a:p>
            <a:pPr marL="0" marR="0" lvl="0" indent="4763" algn="l" defTabSz="457200" rtl="0" eaLnBrk="1" fontAlgn="auto" latinLnBrk="0" hangingPunct="1">
              <a:lnSpc>
                <a:spcPts val="1700"/>
              </a:lnSpc>
              <a:spcBef>
                <a:spcPct val="20000"/>
              </a:spcBef>
              <a:spcAft>
                <a:spcPts val="0"/>
              </a:spcAft>
              <a:buClrTx/>
              <a:buSzTx/>
              <a:buFontTx/>
              <a:buNone/>
              <a:tabLst/>
              <a:defRPr/>
            </a:pPr>
            <a:r>
              <a:rPr kumimoji="0" lang="en-US" altLang="en-US" sz="1600" b="0" i="0" u="none" strike="noStrike" kern="1200" cap="none" spc="0" normalizeH="0" baseline="0" noProof="0" dirty="0">
                <a:ln>
                  <a:noFill/>
                </a:ln>
                <a:solidFill>
                  <a:sysClr val="windowText" lastClr="000000"/>
                </a:solidFill>
                <a:effectLst/>
                <a:uLnTx/>
                <a:uFillTx/>
                <a:latin typeface="Helvetica"/>
              </a:rPr>
              <a:t>Traditional financial institutions sell you products. They don’</a:t>
            </a:r>
            <a:r>
              <a:rPr kumimoji="0" lang="en-US" altLang="ja-JP" sz="1600" b="0" i="0" u="none" strike="noStrike" kern="1200" cap="none" spc="0" normalizeH="0" baseline="0" noProof="0" dirty="0">
                <a:ln>
                  <a:noFill/>
                </a:ln>
                <a:solidFill>
                  <a:sysClr val="windowText" lastClr="000000"/>
                </a:solidFill>
                <a:effectLst/>
                <a:uLnTx/>
                <a:uFillTx/>
                <a:latin typeface="Helvetica"/>
                <a:ea typeface="ＭＳ Ｐゴシック" panose="020B0600070205080204" pitchFamily="34" charset="-128"/>
              </a:rPr>
              <a:t>t provide you with a total solution.</a:t>
            </a:r>
            <a:endParaRPr kumimoji="0" lang="en-US" altLang="en-US" sz="1600" b="1" i="0" u="none" strike="noStrike" kern="1200" cap="none" spc="0" normalizeH="0" baseline="0" noProof="0" dirty="0">
              <a:ln>
                <a:noFill/>
              </a:ln>
              <a:solidFill>
                <a:sysClr val="windowText" lastClr="000000"/>
              </a:solidFill>
              <a:effectLst/>
              <a:uLnTx/>
              <a:uFillTx/>
              <a:latin typeface="Helvetica"/>
            </a:endParaRPr>
          </a:p>
        </p:txBody>
      </p:sp>
      <p:grpSp>
        <p:nvGrpSpPr>
          <p:cNvPr id="26" name="Group 25">
            <a:extLst>
              <a:ext uri="{FF2B5EF4-FFF2-40B4-BE49-F238E27FC236}">
                <a16:creationId xmlns:a16="http://schemas.microsoft.com/office/drawing/2014/main" id="{EC87D9E1-EC3A-EF4D-AE3F-6917A67835CF}"/>
              </a:ext>
            </a:extLst>
          </p:cNvPr>
          <p:cNvGrpSpPr/>
          <p:nvPr/>
        </p:nvGrpSpPr>
        <p:grpSpPr>
          <a:xfrm>
            <a:off x="6602596" y="5648983"/>
            <a:ext cx="4242850" cy="751211"/>
            <a:chOff x="4619036" y="4022512"/>
            <a:chExt cx="4082537" cy="494455"/>
          </a:xfrm>
        </p:grpSpPr>
        <p:sp>
          <p:nvSpPr>
            <p:cNvPr id="27" name="Rounded Rectangle 26">
              <a:extLst>
                <a:ext uri="{FF2B5EF4-FFF2-40B4-BE49-F238E27FC236}">
                  <a16:creationId xmlns:a16="http://schemas.microsoft.com/office/drawing/2014/main" id="{A47E7B26-6487-6041-AB86-DB9D06D54B17}"/>
                </a:ext>
              </a:extLst>
            </p:cNvPr>
            <p:cNvSpPr/>
            <p:nvPr/>
          </p:nvSpPr>
          <p:spPr>
            <a:xfrm>
              <a:off x="4619036" y="4022512"/>
              <a:ext cx="4082537" cy="494455"/>
            </a:xfrm>
            <a:prstGeom prst="roundRect">
              <a:avLst/>
            </a:prstGeom>
            <a:solidFill>
              <a:srgbClr val="E4021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E5FB86F-F79A-7E4F-A692-5555F088DB6C}"/>
                </a:ext>
              </a:extLst>
            </p:cNvPr>
            <p:cNvSpPr/>
            <p:nvPr/>
          </p:nvSpPr>
          <p:spPr>
            <a:xfrm>
              <a:off x="4736447" y="4092654"/>
              <a:ext cx="3871056" cy="308145"/>
            </a:xfrm>
            <a:prstGeom prst="rect">
              <a:avLst/>
            </a:prstGeom>
          </p:spPr>
          <p:txBody>
            <a:bodyPr wrap="square">
              <a:spAutoFit/>
            </a:bodyPr>
            <a:lstStyle/>
            <a:p>
              <a:pPr indent="4763" algn="ctr">
                <a:lnSpc>
                  <a:spcPct val="85000"/>
                </a:lnSpc>
                <a:spcAft>
                  <a:spcPts val="600"/>
                </a:spcAft>
              </a:pPr>
              <a:r>
                <a:rPr lang="en-US" altLang="en-US" b="1" dirty="0">
                  <a:solidFill>
                    <a:srgbClr val="FFFFFF"/>
                  </a:solidFill>
                  <a:latin typeface="Helvetica"/>
                  <a:ea typeface="Arial Unicode MS" pitchFamily="34" charset="-128"/>
                  <a:cs typeface="Helvetica"/>
                </a:rPr>
                <a:t>A Financial GPS: It helps you find answers to important questions.</a:t>
              </a:r>
            </a:p>
          </p:txBody>
        </p:sp>
      </p:grpSp>
    </p:spTree>
    <p:extLst>
      <p:ext uri="{BB962C8B-B14F-4D97-AF65-F5344CB8AC3E}">
        <p14:creationId xmlns:p14="http://schemas.microsoft.com/office/powerpoint/2010/main" val="309431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up)">
                                      <p:cBhvr>
                                        <p:cTn id="17" dur="300"/>
                                        <p:tgtEl>
                                          <p:spTgt spid="1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300"/>
                                        <p:tgtEl>
                                          <p:spTgt spid="22"/>
                                        </p:tgtEl>
                                      </p:cBhvr>
                                    </p:animEffect>
                                  </p:childTnLst>
                                </p:cTn>
                              </p:par>
                            </p:childTnLst>
                          </p:cTn>
                        </p:par>
                        <p:par>
                          <p:cTn id="21" fill="hold">
                            <p:stCondLst>
                              <p:cond delay="300"/>
                            </p:stCondLst>
                            <p:childTnLst>
                              <p:par>
                                <p:cTn id="22" presetID="10" presetClass="entr" presetSubtype="0" fill="hold" grpId="0" nodeType="afterEffect">
                                  <p:stCondLst>
                                    <p:cond delay="0"/>
                                  </p:stCondLst>
                                  <p:childTnLst>
                                    <p:set>
                                      <p:cBhvr>
                                        <p:cTn id="23" dur="1" fill="hold">
                                          <p:stCondLst>
                                            <p:cond delay="0"/>
                                          </p:stCondLst>
                                        </p:cTn>
                                        <p:tgtEl>
                                          <p:spTgt spid="24">
                                            <p:txEl>
                                              <p:pRg st="0" end="0"/>
                                            </p:txEl>
                                          </p:spTgt>
                                        </p:tgtEl>
                                        <p:attrNameLst>
                                          <p:attrName>style.visibility</p:attrName>
                                        </p:attrNameLst>
                                      </p:cBhvr>
                                      <p:to>
                                        <p:strVal val="visible"/>
                                      </p:to>
                                    </p:set>
                                    <p:animEffect transition="in" filter="fade">
                                      <p:cBhvr>
                                        <p:cTn id="24" dur="300"/>
                                        <p:tgtEl>
                                          <p:spTgt spid="24">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4">
                                            <p:txEl>
                                              <p:pRg st="1" end="1"/>
                                            </p:txEl>
                                          </p:spTgt>
                                        </p:tgtEl>
                                        <p:attrNameLst>
                                          <p:attrName>style.visibility</p:attrName>
                                        </p:attrNameLst>
                                      </p:cBhvr>
                                      <p:to>
                                        <p:strVal val="visible"/>
                                      </p:to>
                                    </p:set>
                                    <p:animEffect transition="in" filter="fade">
                                      <p:cBhvr>
                                        <p:cTn id="27" dur="300"/>
                                        <p:tgtEl>
                                          <p:spTgt spid="2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3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D254B26D-791A-A148-B4F4-C6D421F4A516}"/>
              </a:ext>
            </a:extLst>
          </p:cNvPr>
          <p:cNvSpPr txBox="1">
            <a:spLocks noGrp="1"/>
          </p:cNvSpPr>
          <p:nvPr>
            <p:ph type="title"/>
          </p:nvPr>
        </p:nvSpPr>
        <p:spPr bwMode="auto">
          <a:xfrm>
            <a:off x="1143022" y="1397000"/>
            <a:ext cx="9905955" cy="4775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lvl1pPr marL="342900" indent="-342900" algn="l" rtl="0" eaLnBrk="0" fontAlgn="base" hangingPunct="0">
              <a:lnSpc>
                <a:spcPct val="85000"/>
              </a:lnSpc>
              <a:spcBef>
                <a:spcPct val="0"/>
              </a:spcBef>
              <a:spcAft>
                <a:spcPts val="600"/>
              </a:spcAft>
              <a:buClr>
                <a:srgbClr val="003366"/>
              </a:buClr>
              <a:buChar char="•"/>
              <a:defRPr sz="3200">
                <a:solidFill>
                  <a:schemeClr val="tx1"/>
                </a:solidFill>
                <a:latin typeface="+mn-lt"/>
                <a:ea typeface="Arial Unicode MS" panose="020B0604020202020204" pitchFamily="34" charset="-128"/>
                <a:cs typeface="Arial Unicode MS" charset="0"/>
              </a:defRPr>
            </a:lvl1pPr>
            <a:lvl2pPr marL="742950" indent="-285750" algn="l" rtl="0" eaLnBrk="0" fontAlgn="base" hangingPunct="0">
              <a:lnSpc>
                <a:spcPct val="85000"/>
              </a:lnSpc>
              <a:spcBef>
                <a:spcPct val="0"/>
              </a:spcBef>
              <a:spcAft>
                <a:spcPts val="600"/>
              </a:spcAft>
              <a:buChar char="–"/>
              <a:defRPr sz="2800">
                <a:solidFill>
                  <a:schemeClr val="tx1"/>
                </a:solidFill>
                <a:latin typeface="+mn-lt"/>
                <a:ea typeface="Arial Unicode MS" charset="0"/>
                <a:cs typeface="Arial Unicode MS" charset="0"/>
              </a:defRPr>
            </a:lvl2pPr>
            <a:lvl3pPr marL="1143000" indent="-228600" algn="l" rtl="0" eaLnBrk="0" fontAlgn="base" hangingPunct="0">
              <a:lnSpc>
                <a:spcPct val="85000"/>
              </a:lnSpc>
              <a:spcBef>
                <a:spcPct val="0"/>
              </a:spcBef>
              <a:spcAft>
                <a:spcPts val="600"/>
              </a:spcAft>
              <a:buChar char="•"/>
              <a:defRPr sz="2400">
                <a:solidFill>
                  <a:schemeClr val="tx1"/>
                </a:solidFill>
                <a:latin typeface="+mn-lt"/>
                <a:ea typeface="Arial Unicode MS" charset="0"/>
                <a:cs typeface="Arial Unicode MS" charset="0"/>
              </a:defRPr>
            </a:lvl3pPr>
            <a:lvl4pPr marL="16002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4pPr>
            <a:lvl5pPr marL="20574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0" charset="-128"/>
              </a:defRPr>
            </a:lvl9pPr>
          </a:lstStyle>
          <a:p>
            <a:pPr marL="0" indent="0" algn="ctr">
              <a:lnSpc>
                <a:spcPts val="4800"/>
              </a:lnSpc>
              <a:spcAft>
                <a:spcPts val="0"/>
              </a:spcAft>
              <a:buFontTx/>
              <a:buNone/>
            </a:pPr>
            <a: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To help families </a:t>
            </a:r>
            <a:b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br>
            <a:r>
              <a:rPr lang="en-US" altLang="en-US" sz="6000" spc="-50" dirty="0">
                <a:solidFill>
                  <a:schemeClr val="accent1">
                    <a:lumMod val="50000"/>
                  </a:schemeClr>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earn more income </a:t>
            </a:r>
            <a:b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br>
            <a: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and </a:t>
            </a:r>
            <a:b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br>
            <a:r>
              <a:rPr lang="en-US" altLang="en-US" sz="6000" spc="-50" dirty="0">
                <a:solidFill>
                  <a:srgbClr val="7030A0"/>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become properly protected</a:t>
            </a:r>
            <a: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 </a:t>
            </a:r>
          </a:p>
          <a:p>
            <a:pPr marL="0" indent="0" algn="ctr">
              <a:lnSpc>
                <a:spcPts val="4800"/>
              </a:lnSpc>
              <a:spcAft>
                <a:spcPts val="0"/>
              </a:spcAft>
              <a:buFontTx/>
              <a:buNone/>
            </a:pPr>
            <a:r>
              <a:rPr lang="en-US" altLang="en-US" sz="6000" spc="-50" dirty="0">
                <a:solidFill>
                  <a:srgbClr val="C00000"/>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debt free</a:t>
            </a:r>
            <a: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 &amp; </a:t>
            </a:r>
            <a:b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br>
            <a:r>
              <a:rPr lang="en-US" altLang="en-US" sz="6000" spc="-50" dirty="0">
                <a:solidFill>
                  <a:srgbClr val="FFC000"/>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financially independent</a:t>
            </a:r>
            <a:r>
              <a:rPr lang="en-US" altLang="en-US" sz="6000" spc="-50" dirty="0">
                <a:solidFill>
                  <a:srgbClr val="FFFFFF"/>
                </a:solidFill>
                <a:effectLst>
                  <a:outerShdw blurRad="50800" dist="38100" dir="2700000" algn="tl" rotWithShape="0">
                    <a:prstClr val="black">
                      <a:alpha val="40000"/>
                    </a:prstClr>
                  </a:outerShdw>
                </a:effectLst>
                <a:latin typeface="Trattatello" panose="020F0403020200020303" pitchFamily="34" charset="0"/>
                <a:ea typeface="STHupo" panose="02010800040101010101" pitchFamily="2" charset="-122"/>
                <a:cs typeface="Helvetica"/>
              </a:rPr>
              <a:t>. </a:t>
            </a:r>
          </a:p>
        </p:txBody>
      </p:sp>
      <p:sp>
        <p:nvSpPr>
          <p:cNvPr id="8" name="Content Placeholder 2">
            <a:extLst>
              <a:ext uri="{FF2B5EF4-FFF2-40B4-BE49-F238E27FC236}">
                <a16:creationId xmlns:a16="http://schemas.microsoft.com/office/drawing/2014/main" id="{E2D010B1-57F3-E747-B2C6-D4050D392736}"/>
              </a:ext>
            </a:extLst>
          </p:cNvPr>
          <p:cNvSpPr txBox="1">
            <a:spLocks noGrp="1"/>
          </p:cNvSpPr>
          <p:nvPr>
            <p:ph type="body" sz="half" idx="2"/>
          </p:nvPr>
        </p:nvSpPr>
        <p:spPr bwMode="auto">
          <a:xfrm>
            <a:off x="1143022" y="355599"/>
            <a:ext cx="9904459" cy="6604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2500" lnSpcReduction="20000"/>
          </a:bodyPr>
          <a:lstStyle>
            <a:lvl1pPr marL="342900" indent="-342900" algn="l" rtl="0" eaLnBrk="0" fontAlgn="base" hangingPunct="0">
              <a:lnSpc>
                <a:spcPct val="85000"/>
              </a:lnSpc>
              <a:spcBef>
                <a:spcPct val="0"/>
              </a:spcBef>
              <a:spcAft>
                <a:spcPts val="600"/>
              </a:spcAft>
              <a:buClr>
                <a:srgbClr val="003366"/>
              </a:buClr>
              <a:buChar char="•"/>
              <a:defRPr sz="3200">
                <a:solidFill>
                  <a:schemeClr val="tx1"/>
                </a:solidFill>
                <a:latin typeface="+mn-lt"/>
                <a:ea typeface="Arial Unicode MS" panose="020B0604020202020204" pitchFamily="34" charset="-128"/>
                <a:cs typeface="Arial Unicode MS" charset="0"/>
              </a:defRPr>
            </a:lvl1pPr>
            <a:lvl2pPr marL="742950" indent="-285750" algn="l" rtl="0" eaLnBrk="0" fontAlgn="base" hangingPunct="0">
              <a:lnSpc>
                <a:spcPct val="85000"/>
              </a:lnSpc>
              <a:spcBef>
                <a:spcPct val="0"/>
              </a:spcBef>
              <a:spcAft>
                <a:spcPts val="600"/>
              </a:spcAft>
              <a:buChar char="–"/>
              <a:defRPr sz="2800">
                <a:solidFill>
                  <a:schemeClr val="tx1"/>
                </a:solidFill>
                <a:latin typeface="+mn-lt"/>
                <a:ea typeface="Arial Unicode MS" charset="0"/>
                <a:cs typeface="Arial Unicode MS" charset="0"/>
              </a:defRPr>
            </a:lvl2pPr>
            <a:lvl3pPr marL="1143000" indent="-228600" algn="l" rtl="0" eaLnBrk="0" fontAlgn="base" hangingPunct="0">
              <a:lnSpc>
                <a:spcPct val="85000"/>
              </a:lnSpc>
              <a:spcBef>
                <a:spcPct val="0"/>
              </a:spcBef>
              <a:spcAft>
                <a:spcPts val="600"/>
              </a:spcAft>
              <a:buChar char="•"/>
              <a:defRPr sz="2400">
                <a:solidFill>
                  <a:schemeClr val="tx1"/>
                </a:solidFill>
                <a:latin typeface="+mn-lt"/>
                <a:ea typeface="Arial Unicode MS" charset="0"/>
                <a:cs typeface="Arial Unicode MS" charset="0"/>
              </a:defRPr>
            </a:lvl3pPr>
            <a:lvl4pPr marL="16002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4pPr>
            <a:lvl5pPr marL="20574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0" charset="-128"/>
              </a:defRPr>
            </a:lvl9pPr>
          </a:lstStyle>
          <a:p>
            <a:pPr marL="0" indent="0">
              <a:lnSpc>
                <a:spcPct val="120000"/>
              </a:lnSpc>
              <a:buFontTx/>
              <a:buNone/>
            </a:pPr>
            <a:r>
              <a:rPr lang="en-US" altLang="en-US" sz="4000" spc="-40" dirty="0">
                <a:solidFill>
                  <a:schemeClr val="bg1"/>
                </a:solidFill>
                <a:effectLst>
                  <a:outerShdw blurRad="50800" dist="38100" dir="2700000" algn="tl" rotWithShape="0">
                    <a:prstClr val="black">
                      <a:alpha val="40000"/>
                    </a:prstClr>
                  </a:outerShdw>
                </a:effectLst>
                <a:latin typeface="STHupo" panose="02010800040101010101" pitchFamily="2" charset="-122"/>
                <a:ea typeface="STHupo" panose="02010800040101010101" pitchFamily="2" charset="-122"/>
                <a:cs typeface="Helvetica"/>
              </a:rPr>
              <a:t>Our Mission Statement:</a:t>
            </a:r>
          </a:p>
        </p:txBody>
      </p:sp>
    </p:spTree>
    <p:extLst>
      <p:ext uri="{BB962C8B-B14F-4D97-AF65-F5344CB8AC3E}">
        <p14:creationId xmlns:p14="http://schemas.microsoft.com/office/powerpoint/2010/main" val="246957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05E34FB-F15B-4B97-A591-8EE92E5FAEB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2" name="Round Diagonal Corner Rectangle 6">
            <a:extLst>
              <a:ext uri="{FF2B5EF4-FFF2-40B4-BE49-F238E27FC236}">
                <a16:creationId xmlns:a16="http://schemas.microsoft.com/office/drawing/2014/main" id="{1E43660D-412A-41EF-9745-E92C0AC604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0544" y="808057"/>
            <a:ext cx="10227733" cy="5234394"/>
          </a:xfrm>
          <a:prstGeom prst="round2DiagRect">
            <a:avLst>
              <a:gd name="adj1" fmla="val 6185"/>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3B07DC3-853D-7A47-A440-954A27389124}"/>
              </a:ext>
            </a:extLst>
          </p:cNvPr>
          <p:cNvPicPr>
            <a:picLocks noChangeAspect="1"/>
          </p:cNvPicPr>
          <p:nvPr/>
        </p:nvPicPr>
        <p:blipFill rotWithShape="1">
          <a:blip r:embed="rId4"/>
          <a:srcRect r="1" b="27365"/>
          <a:stretch/>
        </p:blipFill>
        <p:spPr>
          <a:xfrm>
            <a:off x="1302278" y="1136606"/>
            <a:ext cx="9584265" cy="4577297"/>
          </a:xfrm>
          <a:prstGeom prst="rect">
            <a:avLst/>
          </a:prstGeom>
        </p:spPr>
      </p:pic>
    </p:spTree>
    <p:extLst>
      <p:ext uri="{BB962C8B-B14F-4D97-AF65-F5344CB8AC3E}">
        <p14:creationId xmlns:p14="http://schemas.microsoft.com/office/powerpoint/2010/main" val="1514635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CA8CF5A2-89B7-9543-B396-541F983E76E5}"/>
              </a:ext>
            </a:extLst>
          </p:cNvPr>
          <p:cNvGrpSpPr/>
          <p:nvPr/>
        </p:nvGrpSpPr>
        <p:grpSpPr>
          <a:xfrm>
            <a:off x="895921" y="1953133"/>
            <a:ext cx="9711184" cy="3174204"/>
            <a:chOff x="305120" y="1575832"/>
            <a:chExt cx="8651020" cy="2387829"/>
          </a:xfrm>
        </p:grpSpPr>
        <p:pic>
          <p:nvPicPr>
            <p:cNvPr id="32" name="Picture 31">
              <a:extLst>
                <a:ext uri="{FF2B5EF4-FFF2-40B4-BE49-F238E27FC236}">
                  <a16:creationId xmlns:a16="http://schemas.microsoft.com/office/drawing/2014/main" id="{825B9B9B-1D48-E34F-9EFB-0930EF8B2C95}"/>
                </a:ext>
              </a:extLst>
            </p:cNvPr>
            <p:cNvPicPr>
              <a:picLocks noChangeAspect="1"/>
            </p:cNvPicPr>
            <p:nvPr/>
          </p:nvPicPr>
          <p:blipFill>
            <a:blip r:embed="rId2">
              <a:alphaModFix amt="70000"/>
              <a:extLst>
                <a:ext uri="{28A0092B-C50C-407E-A947-70E740481C1C}">
                  <a14:useLocalDpi xmlns:a14="http://schemas.microsoft.com/office/drawing/2010/main"/>
                </a:ext>
              </a:extLst>
            </a:blip>
            <a:stretch>
              <a:fillRect/>
            </a:stretch>
          </p:blipFill>
          <p:spPr>
            <a:xfrm>
              <a:off x="2292981" y="1575832"/>
              <a:ext cx="4643424" cy="2387829"/>
            </a:xfrm>
            <a:prstGeom prst="rect">
              <a:avLst/>
            </a:prstGeom>
          </p:spPr>
        </p:pic>
        <p:pic>
          <p:nvPicPr>
            <p:cNvPr id="33" name="Picture 32">
              <a:extLst>
                <a:ext uri="{FF2B5EF4-FFF2-40B4-BE49-F238E27FC236}">
                  <a16:creationId xmlns:a16="http://schemas.microsoft.com/office/drawing/2014/main" id="{E205D50F-B5D9-854E-9FF1-BE9C32C08A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23295" y="2172148"/>
              <a:ext cx="1187846" cy="1187846"/>
            </a:xfrm>
            <a:prstGeom prst="rect">
              <a:avLst/>
            </a:prstGeom>
          </p:spPr>
        </p:pic>
        <p:sp>
          <p:nvSpPr>
            <p:cNvPr id="34" name="Isosceles Triangle 17">
              <a:extLst>
                <a:ext uri="{FF2B5EF4-FFF2-40B4-BE49-F238E27FC236}">
                  <a16:creationId xmlns:a16="http://schemas.microsoft.com/office/drawing/2014/main" id="{730A1F17-656E-2945-A696-3323F6E867DB}"/>
                </a:ext>
              </a:extLst>
            </p:cNvPr>
            <p:cNvSpPr/>
            <p:nvPr/>
          </p:nvSpPr>
          <p:spPr>
            <a:xfrm rot="5400000">
              <a:off x="3320901" y="2608722"/>
              <a:ext cx="365050" cy="314698"/>
            </a:xfrm>
            <a:prstGeom prst="triangle">
              <a:avLst/>
            </a:prstGeom>
            <a:solidFill>
              <a:srgbClr val="E4021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Isosceles Triangle 18">
              <a:extLst>
                <a:ext uri="{FF2B5EF4-FFF2-40B4-BE49-F238E27FC236}">
                  <a16:creationId xmlns:a16="http://schemas.microsoft.com/office/drawing/2014/main" id="{C9CF46F5-4A93-E145-AF54-01AE643CC560}"/>
                </a:ext>
              </a:extLst>
            </p:cNvPr>
            <p:cNvSpPr/>
            <p:nvPr/>
          </p:nvSpPr>
          <p:spPr>
            <a:xfrm rot="5400000">
              <a:off x="5820997" y="2608722"/>
              <a:ext cx="365050" cy="314698"/>
            </a:xfrm>
            <a:prstGeom prst="triangle">
              <a:avLst/>
            </a:prstGeom>
            <a:solidFill>
              <a:srgbClr val="E4021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45C7A72B-DF00-D744-B731-C4F3D8CA3CA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 b="-2"/>
            <a:stretch/>
          </p:blipFill>
          <p:spPr>
            <a:xfrm>
              <a:off x="1467066" y="2342329"/>
              <a:ext cx="1648606" cy="847484"/>
            </a:xfrm>
            <a:prstGeom prst="roundRect">
              <a:avLst>
                <a:gd name="adj" fmla="val 5347"/>
              </a:avLst>
            </a:prstGeom>
          </p:spPr>
        </p:pic>
        <p:sp>
          <p:nvSpPr>
            <p:cNvPr id="37" name="Rectangle 6">
              <a:extLst>
                <a:ext uri="{FF2B5EF4-FFF2-40B4-BE49-F238E27FC236}">
                  <a16:creationId xmlns:a16="http://schemas.microsoft.com/office/drawing/2014/main" id="{D60827B9-2150-3448-A496-B218811C6B33}"/>
                </a:ext>
              </a:extLst>
            </p:cNvPr>
            <p:cNvSpPr txBox="1">
              <a:spLocks noChangeArrowheads="1"/>
            </p:cNvSpPr>
            <p:nvPr/>
          </p:nvSpPr>
          <p:spPr>
            <a:xfrm>
              <a:off x="305120" y="2376310"/>
              <a:ext cx="1161945" cy="813503"/>
            </a:xfrm>
            <a:prstGeom prst="rect">
              <a:avLst/>
            </a:prstGeom>
          </p:spPr>
          <p:txBody>
            <a:bodyPr vert="horz" lIns="91440" tIns="45720" rIns="91440" bIns="45720" rtlCol="0" anchor="ctr" anchorCtr="0">
              <a:normAutofit/>
            </a:bodyPr>
            <a:lst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US" sz="1600" b="1" dirty="0"/>
                <a:t>Your Money</a:t>
              </a:r>
            </a:p>
          </p:txBody>
        </p:sp>
        <p:sp>
          <p:nvSpPr>
            <p:cNvPr id="38" name="Rectangle 6">
              <a:extLst>
                <a:ext uri="{FF2B5EF4-FFF2-40B4-BE49-F238E27FC236}">
                  <a16:creationId xmlns:a16="http://schemas.microsoft.com/office/drawing/2014/main" id="{02CBDA31-44BA-4A49-BB59-EB3EDDB26446}"/>
                </a:ext>
              </a:extLst>
            </p:cNvPr>
            <p:cNvSpPr txBox="1">
              <a:spLocks noChangeArrowheads="1"/>
            </p:cNvSpPr>
            <p:nvPr/>
          </p:nvSpPr>
          <p:spPr>
            <a:xfrm>
              <a:off x="7794195" y="2376310"/>
              <a:ext cx="1161945" cy="813503"/>
            </a:xfrm>
            <a:prstGeom prst="rect">
              <a:avLst/>
            </a:prstGeom>
          </p:spPr>
          <p:txBody>
            <a:bodyPr vert="horz" lIns="91440" tIns="45720" rIns="91440" bIns="45720" rtlCol="0" anchor="ctr" anchorCtr="0">
              <a:normAutofit/>
            </a:bodyPr>
            <a:lst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b="1" dirty="0"/>
                <a:t>Global Economy</a:t>
              </a:r>
            </a:p>
          </p:txBody>
        </p:sp>
        <p:pic>
          <p:nvPicPr>
            <p:cNvPr id="39" name="Picture 38">
              <a:extLst>
                <a:ext uri="{FF2B5EF4-FFF2-40B4-BE49-F238E27FC236}">
                  <a16:creationId xmlns:a16="http://schemas.microsoft.com/office/drawing/2014/main" id="{67AA6BAA-722C-FB4B-9EE1-25A94ECDF5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41587" y="1987048"/>
              <a:ext cx="1727200" cy="1600200"/>
            </a:xfrm>
            <a:prstGeom prst="rect">
              <a:avLst/>
            </a:prstGeom>
          </p:spPr>
        </p:pic>
      </p:grpSp>
      <p:sp>
        <p:nvSpPr>
          <p:cNvPr id="40" name="Title 3">
            <a:extLst>
              <a:ext uri="{FF2B5EF4-FFF2-40B4-BE49-F238E27FC236}">
                <a16:creationId xmlns:a16="http://schemas.microsoft.com/office/drawing/2014/main" id="{0C7CF95A-2AD5-3447-A4FA-DC954B92DD71}"/>
              </a:ext>
            </a:extLst>
          </p:cNvPr>
          <p:cNvSpPr>
            <a:spLocks noGrp="1"/>
          </p:cNvSpPr>
          <p:nvPr>
            <p:ph type="title"/>
          </p:nvPr>
        </p:nvSpPr>
        <p:spPr>
          <a:xfrm>
            <a:off x="0" y="-137681"/>
            <a:ext cx="12192000" cy="1478570"/>
          </a:xfrm>
        </p:spPr>
        <p:txBody>
          <a:bodyPr>
            <a:normAutofit/>
          </a:bodyPr>
          <a:lstStyle/>
          <a:p>
            <a:pPr algn="ctr"/>
            <a:r>
              <a:rPr lang="en-US" altLang="en-US" sz="3500" dirty="0">
                <a:solidFill>
                  <a:srgbClr val="34526F"/>
                </a:solidFill>
                <a:latin typeface="Phosphate Inline" panose="02000506050000020004" pitchFamily="2" charset="77"/>
                <a:cs typeface="Phosphate Inline" panose="02000506050000020004" pitchFamily="2" charset="77"/>
              </a:rPr>
              <a:t>Bypass the Middleman </a:t>
            </a:r>
            <a:r>
              <a:rPr lang="mr-IN" altLang="en-US" sz="3500" dirty="0">
                <a:solidFill>
                  <a:srgbClr val="34526F"/>
                </a:solidFill>
                <a:latin typeface="Phosphate Inline" panose="02000506050000020004" pitchFamily="2" charset="77"/>
              </a:rPr>
              <a:t>–</a:t>
            </a:r>
            <a:r>
              <a:rPr lang="en-US" altLang="en-US" sz="3500" dirty="0">
                <a:solidFill>
                  <a:srgbClr val="34526F"/>
                </a:solidFill>
                <a:latin typeface="Phosphate Inline" panose="02000506050000020004" pitchFamily="2" charset="77"/>
                <a:cs typeface="Phosphate Inline" panose="02000506050000020004" pitchFamily="2" charset="77"/>
              </a:rPr>
              <a:t> Become an Owner, Not a Loaner</a:t>
            </a:r>
            <a:endParaRPr lang="en-US" sz="3500" dirty="0">
              <a:latin typeface="Phosphate Inline" panose="02000506050000020004" pitchFamily="2" charset="77"/>
              <a:cs typeface="Phosphate Inline" panose="02000506050000020004" pitchFamily="2" charset="77"/>
            </a:endParaRPr>
          </a:p>
        </p:txBody>
      </p:sp>
      <p:sp>
        <p:nvSpPr>
          <p:cNvPr id="45" name="Text Box 7">
            <a:extLst>
              <a:ext uri="{FF2B5EF4-FFF2-40B4-BE49-F238E27FC236}">
                <a16:creationId xmlns:a16="http://schemas.microsoft.com/office/drawing/2014/main" id="{172F1908-9B5F-0B42-8F34-475FDF885E76}"/>
              </a:ext>
            </a:extLst>
          </p:cNvPr>
          <p:cNvSpPr txBox="1">
            <a:spLocks noChangeArrowheads="1"/>
          </p:cNvSpPr>
          <p:nvPr/>
        </p:nvSpPr>
        <p:spPr bwMode="auto">
          <a:xfrm>
            <a:off x="2661146" y="1291605"/>
            <a:ext cx="6572630" cy="4126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rebuchet MS" charset="0"/>
                <a:ea typeface="ＭＳ Ｐゴシック" charset="0"/>
                <a:cs typeface="Arial Unicode MS" charset="0"/>
              </a:defRPr>
            </a:lvl1pPr>
            <a:lvl2pPr>
              <a:defRPr sz="2800">
                <a:solidFill>
                  <a:schemeClr val="tx1"/>
                </a:solidFill>
                <a:latin typeface="Trebuchet MS" charset="0"/>
                <a:ea typeface="Arial Unicode MS" charset="0"/>
                <a:cs typeface="Arial Unicode MS" charset="0"/>
              </a:defRPr>
            </a:lvl2pPr>
            <a:lvl3pPr>
              <a:defRPr sz="2400">
                <a:solidFill>
                  <a:schemeClr val="tx1"/>
                </a:solidFill>
                <a:latin typeface="Trebuchet MS" charset="0"/>
                <a:ea typeface="Arial Unicode MS" charset="0"/>
                <a:cs typeface="Arial Unicode MS" charset="0"/>
              </a:defRPr>
            </a:lvl3pPr>
            <a:lvl4pPr>
              <a:defRPr sz="2000">
                <a:solidFill>
                  <a:schemeClr val="tx1"/>
                </a:solidFill>
                <a:latin typeface="Trebuchet MS" charset="0"/>
                <a:ea typeface="Arial Unicode MS" charset="0"/>
                <a:cs typeface="Arial Unicode MS" charset="0"/>
              </a:defRPr>
            </a:lvl4pPr>
            <a:lvl5pPr>
              <a:defRPr sz="2000">
                <a:solidFill>
                  <a:schemeClr val="tx1"/>
                </a:solidFill>
                <a:latin typeface="Trebuchet MS" charset="0"/>
                <a:ea typeface="Arial Unicode MS" charset="0"/>
                <a:cs typeface="Arial Unicode MS" charset="0"/>
              </a:defRPr>
            </a:lvl5pPr>
            <a:lvl6pPr eaLnBrk="0" hangingPunct="0">
              <a:defRPr sz="2000">
                <a:solidFill>
                  <a:schemeClr val="tx1"/>
                </a:solidFill>
                <a:latin typeface="Trebuchet MS" charset="0"/>
                <a:ea typeface="Arial Unicode MS" charset="0"/>
                <a:cs typeface="Arial Unicode MS" charset="0"/>
              </a:defRPr>
            </a:lvl6pPr>
            <a:lvl7pPr eaLnBrk="0" hangingPunct="0">
              <a:defRPr sz="2000">
                <a:solidFill>
                  <a:schemeClr val="tx1"/>
                </a:solidFill>
                <a:latin typeface="Trebuchet MS" charset="0"/>
                <a:ea typeface="Arial Unicode MS" charset="0"/>
                <a:cs typeface="Arial Unicode MS" charset="0"/>
              </a:defRPr>
            </a:lvl7pPr>
            <a:lvl8pPr eaLnBrk="0" hangingPunct="0">
              <a:defRPr sz="2000">
                <a:solidFill>
                  <a:schemeClr val="tx1"/>
                </a:solidFill>
                <a:latin typeface="Trebuchet MS" charset="0"/>
                <a:ea typeface="Arial Unicode MS" charset="0"/>
                <a:cs typeface="Arial Unicode MS" charset="0"/>
              </a:defRPr>
            </a:lvl8pPr>
            <a:lvl9pPr eaLnBrk="0" hangingPunct="0">
              <a:defRPr sz="2000">
                <a:solidFill>
                  <a:schemeClr val="tx1"/>
                </a:solidFill>
                <a:latin typeface="Trebuchet MS" charset="0"/>
                <a:ea typeface="Arial Unicode MS" charset="0"/>
                <a:cs typeface="Arial Unicode MS" charset="0"/>
              </a:defRPr>
            </a:lvl9pPr>
          </a:lstStyle>
          <a:p>
            <a:pPr algn="ctr" defTabSz="457200">
              <a:lnSpc>
                <a:spcPct val="85000"/>
              </a:lnSpc>
            </a:pPr>
            <a:r>
              <a:rPr lang="en-US" sz="2400" b="1" dirty="0">
                <a:solidFill>
                  <a:prstClr val="black"/>
                </a:solidFill>
                <a:latin typeface="Cavolini" panose="03000502040302020204" pitchFamily="66" charset="0"/>
                <a:cs typeface="Cavolini" panose="03000502040302020204" pitchFamily="66" charset="0"/>
              </a:rPr>
              <a:t>Traditional Financial Institutions</a:t>
            </a:r>
          </a:p>
        </p:txBody>
      </p:sp>
      <p:sp>
        <p:nvSpPr>
          <p:cNvPr id="46" name="Rectangle 9">
            <a:extLst>
              <a:ext uri="{FF2B5EF4-FFF2-40B4-BE49-F238E27FC236}">
                <a16:creationId xmlns:a16="http://schemas.microsoft.com/office/drawing/2014/main" id="{A338824E-4D04-014C-8B5A-9F3C170678E5}"/>
              </a:ext>
            </a:extLst>
          </p:cNvPr>
          <p:cNvSpPr>
            <a:spLocks noChangeArrowheads="1"/>
          </p:cNvSpPr>
          <p:nvPr/>
        </p:nvSpPr>
        <p:spPr bwMode="auto">
          <a:xfrm>
            <a:off x="2498147" y="5467476"/>
            <a:ext cx="6470952" cy="927637"/>
          </a:xfrm>
          <a:prstGeom prst="rect">
            <a:avLst/>
          </a:prstGeom>
          <a:noFill/>
          <a:ln w="9525">
            <a:noFill/>
            <a:miter lim="800000"/>
            <a:headEnd/>
            <a:tailEnd/>
          </a:ln>
        </p:spPr>
        <p:txBody>
          <a:bodyPr lIns="91426" tIns="45714" rIns="91426" bIns="45714" anchor="ctr"/>
          <a:lstStyle/>
          <a:p>
            <a:pPr algn="ctr"/>
            <a:r>
              <a:rPr lang="en-US" altLang="en-US" sz="2000" b="1" dirty="0">
                <a:latin typeface="Cavolini" panose="03000502040302020204" pitchFamily="66" charset="0"/>
                <a:ea typeface="Arial Unicode MS" pitchFamily="34" charset="-128"/>
                <a:cs typeface="Cavolini" panose="03000502040302020204" pitchFamily="66" charset="0"/>
              </a:rPr>
              <a:t>Banks, Credit Unions, Insurance Companies = </a:t>
            </a:r>
            <a:r>
              <a:rPr lang="en-US" altLang="en-US" sz="2000" b="1" dirty="0">
                <a:solidFill>
                  <a:srgbClr val="E4021D"/>
                </a:solidFill>
                <a:latin typeface="Cavolini" panose="03000502040302020204" pitchFamily="66" charset="0"/>
                <a:ea typeface="Arial Unicode MS" pitchFamily="34" charset="-128"/>
                <a:cs typeface="Cavolini" panose="03000502040302020204" pitchFamily="66" charset="0"/>
              </a:rPr>
              <a:t>Historically Low Rates of Return</a:t>
            </a:r>
          </a:p>
        </p:txBody>
      </p:sp>
    </p:spTree>
    <p:extLst>
      <p:ext uri="{BB962C8B-B14F-4D97-AF65-F5344CB8AC3E}">
        <p14:creationId xmlns:p14="http://schemas.microsoft.com/office/powerpoint/2010/main" val="3757250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Content Placeholder 26" descr="Table&#10;&#10;Description automatically generated with low confidence">
            <a:extLst>
              <a:ext uri="{FF2B5EF4-FFF2-40B4-BE49-F238E27FC236}">
                <a16:creationId xmlns:a16="http://schemas.microsoft.com/office/drawing/2014/main" id="{45BDAAF6-8C5B-FC4F-8A59-C33D8642C23D}"/>
              </a:ext>
            </a:extLst>
          </p:cNvPr>
          <p:cNvPicPr>
            <a:picLocks noGrp="1" noChangeAspect="1"/>
          </p:cNvPicPr>
          <p:nvPr>
            <p:ph idx="1"/>
          </p:nvPr>
        </p:nvPicPr>
        <p:blipFill>
          <a:blip r:embed="rId2"/>
          <a:stretch>
            <a:fillRect/>
          </a:stretch>
        </p:blipFill>
        <p:spPr>
          <a:xfrm>
            <a:off x="937977" y="1372840"/>
            <a:ext cx="7428180" cy="4758286"/>
          </a:xfrm>
        </p:spPr>
      </p:pic>
      <p:sp>
        <p:nvSpPr>
          <p:cNvPr id="25" name="Text Placeholder 24">
            <a:extLst>
              <a:ext uri="{FF2B5EF4-FFF2-40B4-BE49-F238E27FC236}">
                <a16:creationId xmlns:a16="http://schemas.microsoft.com/office/drawing/2014/main" id="{C18FF3F6-ECC5-B34C-90C1-DBBD4658D3F2}"/>
              </a:ext>
            </a:extLst>
          </p:cNvPr>
          <p:cNvSpPr txBox="1">
            <a:spLocks noGrp="1"/>
          </p:cNvSpPr>
          <p:nvPr>
            <p:ph type="body" sz="half" idx="2"/>
          </p:nvPr>
        </p:nvSpPr>
        <p:spPr>
          <a:xfrm>
            <a:off x="8366157" y="1943230"/>
            <a:ext cx="3856037" cy="2669962"/>
          </a:xfrm>
          <a:prstGeom prst="rect">
            <a:avLst/>
          </a:prstGeom>
          <a:noFill/>
        </p:spPr>
        <p:txBody>
          <a:bodyPr wrap="square">
            <a:spAutoFit/>
          </a:bodyPr>
          <a:lstStyle>
            <a:lvl1pPr marL="171450" indent="-171450" eaLnBrk="0" hangingPunct="0">
              <a:defRPr sz="1000">
                <a:solidFill>
                  <a:schemeClr val="bg1"/>
                </a:solidFill>
                <a:latin typeface="Trebuchet MS" pitchFamily="34" charset="0"/>
                <a:ea typeface="MS PGothic" pitchFamily="34" charset="-128"/>
              </a:defRPr>
            </a:lvl1pPr>
            <a:lvl2pPr marL="742950" indent="-285750" eaLnBrk="0" hangingPunct="0">
              <a:defRPr sz="1000">
                <a:solidFill>
                  <a:schemeClr val="bg1"/>
                </a:solidFill>
                <a:latin typeface="Trebuchet MS" pitchFamily="34" charset="0"/>
                <a:ea typeface="MS PGothic" pitchFamily="34" charset="-128"/>
              </a:defRPr>
            </a:lvl2pPr>
            <a:lvl3pPr marL="1143000" indent="-228600" eaLnBrk="0" hangingPunct="0">
              <a:defRPr sz="1000">
                <a:solidFill>
                  <a:schemeClr val="bg1"/>
                </a:solidFill>
                <a:latin typeface="Trebuchet MS" pitchFamily="34" charset="0"/>
                <a:ea typeface="MS PGothic" pitchFamily="34" charset="-128"/>
              </a:defRPr>
            </a:lvl3pPr>
            <a:lvl4pPr marL="1600200" indent="-228600" eaLnBrk="0" hangingPunct="0">
              <a:defRPr sz="1000">
                <a:solidFill>
                  <a:schemeClr val="bg1"/>
                </a:solidFill>
                <a:latin typeface="Trebuchet MS" pitchFamily="34" charset="0"/>
                <a:ea typeface="MS PGothic" pitchFamily="34" charset="-128"/>
              </a:defRPr>
            </a:lvl4pPr>
            <a:lvl5pPr marL="2057400" indent="-228600" eaLnBrk="0" hangingPunct="0">
              <a:defRPr sz="1000">
                <a:solidFill>
                  <a:schemeClr val="bg1"/>
                </a:solidFill>
                <a:latin typeface="Trebuchet MS" pitchFamily="34" charset="0"/>
                <a:ea typeface="MS PGothic" pitchFamily="34" charset="-128"/>
              </a:defRPr>
            </a:lvl5pPr>
            <a:lvl6pPr marL="2514600" indent="-228600" eaLnBrk="0" fontAlgn="base" hangingPunct="0">
              <a:spcBef>
                <a:spcPct val="0"/>
              </a:spcBef>
              <a:spcAft>
                <a:spcPct val="0"/>
              </a:spcAft>
              <a:defRPr sz="1000">
                <a:solidFill>
                  <a:schemeClr val="bg1"/>
                </a:solidFill>
                <a:latin typeface="Trebuchet MS" pitchFamily="34" charset="0"/>
                <a:ea typeface="MS PGothic" pitchFamily="34" charset="-128"/>
              </a:defRPr>
            </a:lvl6pPr>
            <a:lvl7pPr marL="2971800" indent="-228600" eaLnBrk="0" fontAlgn="base" hangingPunct="0">
              <a:spcBef>
                <a:spcPct val="0"/>
              </a:spcBef>
              <a:spcAft>
                <a:spcPct val="0"/>
              </a:spcAft>
              <a:defRPr sz="1000">
                <a:solidFill>
                  <a:schemeClr val="bg1"/>
                </a:solidFill>
                <a:latin typeface="Trebuchet MS" pitchFamily="34" charset="0"/>
                <a:ea typeface="MS PGothic" pitchFamily="34" charset="-128"/>
              </a:defRPr>
            </a:lvl7pPr>
            <a:lvl8pPr marL="3429000" indent="-228600" eaLnBrk="0" fontAlgn="base" hangingPunct="0">
              <a:spcBef>
                <a:spcPct val="0"/>
              </a:spcBef>
              <a:spcAft>
                <a:spcPct val="0"/>
              </a:spcAft>
              <a:defRPr sz="1000">
                <a:solidFill>
                  <a:schemeClr val="bg1"/>
                </a:solidFill>
                <a:latin typeface="Trebuchet MS" pitchFamily="34" charset="0"/>
                <a:ea typeface="MS PGothic" pitchFamily="34" charset="-128"/>
              </a:defRPr>
            </a:lvl8pPr>
            <a:lvl9pPr marL="3886200" indent="-228600" eaLnBrk="0" fontAlgn="base" hangingPunct="0">
              <a:spcBef>
                <a:spcPct val="0"/>
              </a:spcBef>
              <a:spcAft>
                <a:spcPct val="0"/>
              </a:spcAft>
              <a:defRPr sz="1000">
                <a:solidFill>
                  <a:schemeClr val="bg1"/>
                </a:solidFill>
                <a:latin typeface="Trebuchet MS" pitchFamily="34" charset="0"/>
                <a:ea typeface="MS PGothic" pitchFamily="34" charset="-128"/>
              </a:defRPr>
            </a:lvl9pPr>
          </a:lstStyle>
          <a:p>
            <a:pPr eaLnBrk="1" hangingPunct="1">
              <a:lnSpc>
                <a:spcPts val="1700"/>
              </a:lnSpc>
              <a:spcAft>
                <a:spcPts val="600"/>
              </a:spcAft>
              <a:buFont typeface="Arial" panose="020B0604020202020204" pitchFamily="34" charset="0"/>
              <a:buChar char="•"/>
            </a:pPr>
            <a:r>
              <a:rPr lang="en-US" altLang="en-US" sz="1500" dirty="0">
                <a:solidFill>
                  <a:schemeClr val="tx1"/>
                </a:solidFill>
                <a:latin typeface="Helvetica"/>
                <a:ea typeface="Calibri" charset="0"/>
                <a:cs typeface="Helvetica"/>
              </a:rPr>
              <a:t>How do you win a game if you don’t know the rules?</a:t>
            </a:r>
          </a:p>
          <a:p>
            <a:pPr eaLnBrk="1" hangingPunct="1">
              <a:lnSpc>
                <a:spcPts val="1700"/>
              </a:lnSpc>
              <a:spcAft>
                <a:spcPts val="600"/>
              </a:spcAft>
              <a:buFont typeface="Arial" panose="020B0604020202020204" pitchFamily="34" charset="0"/>
              <a:buChar char="•"/>
            </a:pPr>
            <a:r>
              <a:rPr lang="en-US" altLang="en-US" sz="1500" dirty="0">
                <a:solidFill>
                  <a:schemeClr val="tx1"/>
                </a:solidFill>
                <a:latin typeface="Helvetica"/>
                <a:ea typeface="Calibri" charset="0"/>
                <a:cs typeface="Helvetica"/>
              </a:rPr>
              <a:t>Who would benefit from learning this rule?</a:t>
            </a:r>
          </a:p>
          <a:p>
            <a:pPr eaLnBrk="1" hangingPunct="1">
              <a:lnSpc>
                <a:spcPts val="1700"/>
              </a:lnSpc>
              <a:spcAft>
                <a:spcPts val="600"/>
              </a:spcAft>
              <a:buFont typeface="Arial" panose="020B0604020202020204" pitchFamily="34" charset="0"/>
              <a:buChar char="•"/>
            </a:pPr>
            <a:r>
              <a:rPr lang="en-US" altLang="en-US" sz="1500" dirty="0">
                <a:solidFill>
                  <a:schemeClr val="tx1"/>
                </a:solidFill>
                <a:latin typeface="Helvetica"/>
                <a:ea typeface="Calibri" charset="0"/>
                <a:cs typeface="Helvetica"/>
              </a:rPr>
              <a:t>Shouldn’t we have learned this rule in school?</a:t>
            </a:r>
          </a:p>
          <a:p>
            <a:pPr eaLnBrk="1" hangingPunct="1">
              <a:lnSpc>
                <a:spcPts val="1700"/>
              </a:lnSpc>
              <a:spcAft>
                <a:spcPts val="600"/>
              </a:spcAft>
              <a:buFont typeface="Arial" panose="020B0604020202020204" pitchFamily="34" charset="0"/>
              <a:buChar char="•"/>
            </a:pPr>
            <a:r>
              <a:rPr lang="en-US" altLang="en-US" sz="1500" b="1" dirty="0">
                <a:solidFill>
                  <a:schemeClr val="accent3">
                    <a:lumMod val="20000"/>
                    <a:lumOff val="80000"/>
                  </a:schemeClr>
                </a:solidFill>
                <a:highlight>
                  <a:srgbClr val="800000"/>
                </a:highlight>
                <a:latin typeface="Helvetica"/>
                <a:ea typeface="Calibri" charset="0"/>
                <a:cs typeface="Helvetica"/>
              </a:rPr>
              <a:t>Without introducing us to family and friends, how would they learn “The Rule of 72?”</a:t>
            </a:r>
          </a:p>
        </p:txBody>
      </p:sp>
      <p:sp>
        <p:nvSpPr>
          <p:cNvPr id="28" name="Title 2">
            <a:extLst>
              <a:ext uri="{FF2B5EF4-FFF2-40B4-BE49-F238E27FC236}">
                <a16:creationId xmlns:a16="http://schemas.microsoft.com/office/drawing/2014/main" id="{5C270A37-5810-184C-819F-75506B92FDFA}"/>
              </a:ext>
            </a:extLst>
          </p:cNvPr>
          <p:cNvSpPr>
            <a:spLocks noGrp="1"/>
          </p:cNvSpPr>
          <p:nvPr>
            <p:ph type="title"/>
          </p:nvPr>
        </p:nvSpPr>
        <p:spPr>
          <a:xfrm>
            <a:off x="1519238" y="-759973"/>
            <a:ext cx="5381619" cy="1639884"/>
          </a:xfrm>
        </p:spPr>
        <p:txBody>
          <a:bodyPr>
            <a:normAutofit/>
          </a:bodyPr>
          <a:lstStyle/>
          <a:p>
            <a:r>
              <a:rPr lang="en-US" altLang="en-US" sz="6000" u="sng" dirty="0">
                <a:solidFill>
                  <a:srgbClr val="002060"/>
                </a:solidFill>
              </a:rPr>
              <a:t>The Rule of 72</a:t>
            </a:r>
            <a:endParaRPr lang="en-US" sz="6000" u="sng" dirty="0">
              <a:solidFill>
                <a:srgbClr val="002060"/>
              </a:solidFill>
            </a:endParaRPr>
          </a:p>
        </p:txBody>
      </p:sp>
      <p:sp>
        <p:nvSpPr>
          <p:cNvPr id="29" name="Rectangle 3">
            <a:extLst>
              <a:ext uri="{FF2B5EF4-FFF2-40B4-BE49-F238E27FC236}">
                <a16:creationId xmlns:a16="http://schemas.microsoft.com/office/drawing/2014/main" id="{5590C854-9633-3D49-ADA3-5A2F6E22C025}"/>
              </a:ext>
            </a:extLst>
          </p:cNvPr>
          <p:cNvSpPr txBox="1">
            <a:spLocks noChangeArrowheads="1"/>
          </p:cNvSpPr>
          <p:nvPr/>
        </p:nvSpPr>
        <p:spPr bwMode="auto">
          <a:xfrm>
            <a:off x="1519238" y="726875"/>
            <a:ext cx="6987104" cy="723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000">
                <a:solidFill>
                  <a:schemeClr val="bg1"/>
                </a:solidFill>
                <a:latin typeface="Trebuchet MS" pitchFamily="34" charset="0"/>
                <a:ea typeface="MS PGothic" pitchFamily="34" charset="-128"/>
              </a:defRPr>
            </a:lvl1pPr>
            <a:lvl2pPr marL="742950" indent="-285750" eaLnBrk="0" hangingPunct="0">
              <a:defRPr sz="1000">
                <a:solidFill>
                  <a:schemeClr val="bg1"/>
                </a:solidFill>
                <a:latin typeface="Trebuchet MS" pitchFamily="34" charset="0"/>
                <a:ea typeface="MS PGothic" pitchFamily="34" charset="-128"/>
              </a:defRPr>
            </a:lvl2pPr>
            <a:lvl3pPr marL="1143000" indent="-228600" eaLnBrk="0" hangingPunct="0">
              <a:defRPr sz="1000">
                <a:solidFill>
                  <a:schemeClr val="bg1"/>
                </a:solidFill>
                <a:latin typeface="Trebuchet MS" pitchFamily="34" charset="0"/>
                <a:ea typeface="MS PGothic" pitchFamily="34" charset="-128"/>
              </a:defRPr>
            </a:lvl3pPr>
            <a:lvl4pPr marL="1600200" indent="-228600" eaLnBrk="0" hangingPunct="0">
              <a:defRPr sz="1000">
                <a:solidFill>
                  <a:schemeClr val="bg1"/>
                </a:solidFill>
                <a:latin typeface="Trebuchet MS" pitchFamily="34" charset="0"/>
                <a:ea typeface="MS PGothic" pitchFamily="34" charset="-128"/>
              </a:defRPr>
            </a:lvl4pPr>
            <a:lvl5pPr marL="2057400" indent="-228600" eaLnBrk="0" hangingPunct="0">
              <a:defRPr sz="1000">
                <a:solidFill>
                  <a:schemeClr val="bg1"/>
                </a:solidFill>
                <a:latin typeface="Trebuchet MS" pitchFamily="34" charset="0"/>
                <a:ea typeface="MS PGothic" pitchFamily="34" charset="-128"/>
              </a:defRPr>
            </a:lvl5pPr>
            <a:lvl6pPr marL="2514600" indent="-228600" eaLnBrk="0" fontAlgn="base" hangingPunct="0">
              <a:spcBef>
                <a:spcPct val="0"/>
              </a:spcBef>
              <a:spcAft>
                <a:spcPct val="0"/>
              </a:spcAft>
              <a:defRPr sz="1000">
                <a:solidFill>
                  <a:schemeClr val="bg1"/>
                </a:solidFill>
                <a:latin typeface="Trebuchet MS" pitchFamily="34" charset="0"/>
                <a:ea typeface="MS PGothic" pitchFamily="34" charset="-128"/>
              </a:defRPr>
            </a:lvl6pPr>
            <a:lvl7pPr marL="2971800" indent="-228600" eaLnBrk="0" fontAlgn="base" hangingPunct="0">
              <a:spcBef>
                <a:spcPct val="0"/>
              </a:spcBef>
              <a:spcAft>
                <a:spcPct val="0"/>
              </a:spcAft>
              <a:defRPr sz="1000">
                <a:solidFill>
                  <a:schemeClr val="bg1"/>
                </a:solidFill>
                <a:latin typeface="Trebuchet MS" pitchFamily="34" charset="0"/>
                <a:ea typeface="MS PGothic" pitchFamily="34" charset="-128"/>
              </a:defRPr>
            </a:lvl7pPr>
            <a:lvl8pPr marL="3429000" indent="-228600" eaLnBrk="0" fontAlgn="base" hangingPunct="0">
              <a:spcBef>
                <a:spcPct val="0"/>
              </a:spcBef>
              <a:spcAft>
                <a:spcPct val="0"/>
              </a:spcAft>
              <a:defRPr sz="1000">
                <a:solidFill>
                  <a:schemeClr val="bg1"/>
                </a:solidFill>
                <a:latin typeface="Trebuchet MS" pitchFamily="34" charset="0"/>
                <a:ea typeface="MS PGothic" pitchFamily="34" charset="-128"/>
              </a:defRPr>
            </a:lvl8pPr>
            <a:lvl9pPr marL="3886200" indent="-228600" eaLnBrk="0" fontAlgn="base" hangingPunct="0">
              <a:spcBef>
                <a:spcPct val="0"/>
              </a:spcBef>
              <a:spcAft>
                <a:spcPct val="0"/>
              </a:spcAft>
              <a:defRPr sz="1000">
                <a:solidFill>
                  <a:schemeClr val="bg1"/>
                </a:solidFill>
                <a:latin typeface="Trebuchet MS" pitchFamily="34" charset="0"/>
                <a:ea typeface="MS PGothic" pitchFamily="34" charset="-128"/>
              </a:defRPr>
            </a:lvl9pPr>
          </a:lstStyle>
          <a:p>
            <a:pPr>
              <a:lnSpc>
                <a:spcPct val="85000"/>
              </a:lnSpc>
              <a:spcAft>
                <a:spcPts val="900"/>
              </a:spcAft>
              <a:buClr>
                <a:srgbClr val="003399"/>
              </a:buClr>
            </a:pPr>
            <a:r>
              <a:rPr lang="en-US" altLang="en-US" sz="2000" b="1" dirty="0">
                <a:solidFill>
                  <a:srgbClr val="002060"/>
                </a:solidFill>
                <a:latin typeface="Helvetica"/>
                <a:ea typeface="Calibri" charset="0"/>
                <a:cs typeface="Helvetica"/>
              </a:rPr>
              <a:t>Divide your interest rate into 72 to find the approximate number of years it takes for money to double.</a:t>
            </a:r>
          </a:p>
        </p:txBody>
      </p:sp>
    </p:spTree>
    <p:extLst>
      <p:ext uri="{BB962C8B-B14F-4D97-AF65-F5344CB8AC3E}">
        <p14:creationId xmlns:p14="http://schemas.microsoft.com/office/powerpoint/2010/main" val="1495557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99417935-797F-9A4C-B429-D073DA63F862}"/>
              </a:ext>
            </a:extLst>
          </p:cNvPr>
          <p:cNvSpPr txBox="1">
            <a:spLocks noChangeArrowheads="1"/>
          </p:cNvSpPr>
          <p:nvPr/>
        </p:nvSpPr>
        <p:spPr bwMode="auto">
          <a:xfrm>
            <a:off x="1523998" y="1912762"/>
            <a:ext cx="9143999" cy="3637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000">
                <a:solidFill>
                  <a:schemeClr val="bg1"/>
                </a:solidFill>
                <a:latin typeface="Trebuchet MS" pitchFamily="34" charset="0"/>
                <a:ea typeface="MS PGothic" pitchFamily="34" charset="-128"/>
              </a:defRPr>
            </a:lvl1pPr>
            <a:lvl2pPr marL="742950" indent="-285750" eaLnBrk="0" hangingPunct="0">
              <a:defRPr sz="1000">
                <a:solidFill>
                  <a:schemeClr val="bg1"/>
                </a:solidFill>
                <a:latin typeface="Trebuchet MS" pitchFamily="34" charset="0"/>
                <a:ea typeface="MS PGothic" pitchFamily="34" charset="-128"/>
              </a:defRPr>
            </a:lvl2pPr>
            <a:lvl3pPr marL="1143000" indent="-228600" eaLnBrk="0" hangingPunct="0">
              <a:defRPr sz="1000">
                <a:solidFill>
                  <a:schemeClr val="bg1"/>
                </a:solidFill>
                <a:latin typeface="Trebuchet MS" pitchFamily="34" charset="0"/>
                <a:ea typeface="MS PGothic" pitchFamily="34" charset="-128"/>
              </a:defRPr>
            </a:lvl3pPr>
            <a:lvl4pPr marL="1600200" indent="-228600" eaLnBrk="0" hangingPunct="0">
              <a:defRPr sz="1000">
                <a:solidFill>
                  <a:schemeClr val="bg1"/>
                </a:solidFill>
                <a:latin typeface="Trebuchet MS" pitchFamily="34" charset="0"/>
                <a:ea typeface="MS PGothic" pitchFamily="34" charset="-128"/>
              </a:defRPr>
            </a:lvl4pPr>
            <a:lvl5pPr marL="2057400" indent="-228600" eaLnBrk="0" hangingPunct="0">
              <a:defRPr sz="1000">
                <a:solidFill>
                  <a:schemeClr val="bg1"/>
                </a:solidFill>
                <a:latin typeface="Trebuchet MS" pitchFamily="34" charset="0"/>
                <a:ea typeface="MS PGothic" pitchFamily="34" charset="-128"/>
              </a:defRPr>
            </a:lvl5pPr>
            <a:lvl6pPr marL="2514600" indent="-228600" eaLnBrk="0" fontAlgn="base" hangingPunct="0">
              <a:spcBef>
                <a:spcPct val="0"/>
              </a:spcBef>
              <a:spcAft>
                <a:spcPct val="0"/>
              </a:spcAft>
              <a:defRPr sz="1000">
                <a:solidFill>
                  <a:schemeClr val="bg1"/>
                </a:solidFill>
                <a:latin typeface="Trebuchet MS" pitchFamily="34" charset="0"/>
                <a:ea typeface="MS PGothic" pitchFamily="34" charset="-128"/>
              </a:defRPr>
            </a:lvl6pPr>
            <a:lvl7pPr marL="2971800" indent="-228600" eaLnBrk="0" fontAlgn="base" hangingPunct="0">
              <a:spcBef>
                <a:spcPct val="0"/>
              </a:spcBef>
              <a:spcAft>
                <a:spcPct val="0"/>
              </a:spcAft>
              <a:defRPr sz="1000">
                <a:solidFill>
                  <a:schemeClr val="bg1"/>
                </a:solidFill>
                <a:latin typeface="Trebuchet MS" pitchFamily="34" charset="0"/>
                <a:ea typeface="MS PGothic" pitchFamily="34" charset="-128"/>
              </a:defRPr>
            </a:lvl7pPr>
            <a:lvl8pPr marL="3429000" indent="-228600" eaLnBrk="0" fontAlgn="base" hangingPunct="0">
              <a:spcBef>
                <a:spcPct val="0"/>
              </a:spcBef>
              <a:spcAft>
                <a:spcPct val="0"/>
              </a:spcAft>
              <a:defRPr sz="1000">
                <a:solidFill>
                  <a:schemeClr val="bg1"/>
                </a:solidFill>
                <a:latin typeface="Trebuchet MS" pitchFamily="34" charset="0"/>
                <a:ea typeface="MS PGothic" pitchFamily="34" charset="-128"/>
              </a:defRPr>
            </a:lvl8pPr>
            <a:lvl9pPr marL="3886200" indent="-228600" eaLnBrk="0" fontAlgn="base" hangingPunct="0">
              <a:spcBef>
                <a:spcPct val="0"/>
              </a:spcBef>
              <a:spcAft>
                <a:spcPct val="0"/>
              </a:spcAft>
              <a:defRPr sz="1000">
                <a:solidFill>
                  <a:schemeClr val="bg1"/>
                </a:solidFill>
                <a:latin typeface="Trebuchet MS" pitchFamily="34" charset="0"/>
                <a:ea typeface="MS PGothic" pitchFamily="34" charset="-128"/>
              </a:defRPr>
            </a:lvl9pPr>
          </a:lstStyle>
          <a:p>
            <a:pPr algn="ctr">
              <a:lnSpc>
                <a:spcPct val="85000"/>
              </a:lnSpc>
              <a:spcAft>
                <a:spcPts val="900"/>
              </a:spcAft>
              <a:buClr>
                <a:srgbClr val="003399"/>
              </a:buClr>
            </a:pPr>
            <a:r>
              <a:rPr lang="en-US" altLang="en-US" sz="2400" b="1" dirty="0">
                <a:solidFill>
                  <a:schemeClr val="bg2">
                    <a:lumMod val="50000"/>
                  </a:schemeClr>
                </a:solidFill>
                <a:latin typeface="Helvetica"/>
                <a:ea typeface="Calibri" charset="0"/>
                <a:cs typeface="Helvetica"/>
              </a:rPr>
              <a:t>When you don</a:t>
            </a:r>
            <a:r>
              <a:rPr lang="uk-UA" altLang="en-US" sz="2400" b="1" dirty="0">
                <a:solidFill>
                  <a:schemeClr val="bg2">
                    <a:lumMod val="50000"/>
                  </a:schemeClr>
                </a:solidFill>
                <a:latin typeface="Helvetica"/>
                <a:ea typeface="Calibri" charset="0"/>
                <a:cs typeface="Helvetica"/>
              </a:rPr>
              <a:t>’</a:t>
            </a:r>
            <a:r>
              <a:rPr lang="en-US" altLang="en-US" sz="2400" b="1" dirty="0">
                <a:solidFill>
                  <a:schemeClr val="bg2">
                    <a:lumMod val="50000"/>
                  </a:schemeClr>
                </a:solidFill>
                <a:latin typeface="Helvetica"/>
                <a:ea typeface="Calibri" charset="0"/>
                <a:cs typeface="Helvetica"/>
              </a:rPr>
              <a:t>t, there’s a high cost of waiting.</a:t>
            </a:r>
            <a:endParaRPr lang="en-US" altLang="en-US" sz="2400" dirty="0">
              <a:solidFill>
                <a:schemeClr val="bg2">
                  <a:lumMod val="50000"/>
                </a:schemeClr>
              </a:solidFill>
              <a:latin typeface="Helvetica"/>
              <a:ea typeface="Calibri" charset="0"/>
              <a:cs typeface="Helvetica"/>
            </a:endParaRPr>
          </a:p>
        </p:txBody>
      </p:sp>
      <p:sp>
        <p:nvSpPr>
          <p:cNvPr id="10" name="Rectangle 3">
            <a:extLst>
              <a:ext uri="{FF2B5EF4-FFF2-40B4-BE49-F238E27FC236}">
                <a16:creationId xmlns:a16="http://schemas.microsoft.com/office/drawing/2014/main" id="{7A4E34AB-BF6F-C443-A71F-11E660F80A79}"/>
              </a:ext>
            </a:extLst>
          </p:cNvPr>
          <p:cNvSpPr txBox="1">
            <a:spLocks noChangeArrowheads="1"/>
          </p:cNvSpPr>
          <p:nvPr/>
        </p:nvSpPr>
        <p:spPr bwMode="auto">
          <a:xfrm>
            <a:off x="1523998" y="2276503"/>
            <a:ext cx="9143999" cy="3637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000">
                <a:solidFill>
                  <a:schemeClr val="bg1"/>
                </a:solidFill>
                <a:latin typeface="Trebuchet MS" pitchFamily="34" charset="0"/>
                <a:ea typeface="MS PGothic" pitchFamily="34" charset="-128"/>
              </a:defRPr>
            </a:lvl1pPr>
            <a:lvl2pPr marL="742950" indent="-285750" eaLnBrk="0" hangingPunct="0">
              <a:defRPr sz="1000">
                <a:solidFill>
                  <a:schemeClr val="bg1"/>
                </a:solidFill>
                <a:latin typeface="Trebuchet MS" pitchFamily="34" charset="0"/>
                <a:ea typeface="MS PGothic" pitchFamily="34" charset="-128"/>
              </a:defRPr>
            </a:lvl2pPr>
            <a:lvl3pPr marL="1143000" indent="-228600" eaLnBrk="0" hangingPunct="0">
              <a:defRPr sz="1000">
                <a:solidFill>
                  <a:schemeClr val="bg1"/>
                </a:solidFill>
                <a:latin typeface="Trebuchet MS" pitchFamily="34" charset="0"/>
                <a:ea typeface="MS PGothic" pitchFamily="34" charset="-128"/>
              </a:defRPr>
            </a:lvl3pPr>
            <a:lvl4pPr marL="1600200" indent="-228600" eaLnBrk="0" hangingPunct="0">
              <a:defRPr sz="1000">
                <a:solidFill>
                  <a:schemeClr val="bg1"/>
                </a:solidFill>
                <a:latin typeface="Trebuchet MS" pitchFamily="34" charset="0"/>
                <a:ea typeface="MS PGothic" pitchFamily="34" charset="-128"/>
              </a:defRPr>
            </a:lvl4pPr>
            <a:lvl5pPr marL="2057400" indent="-228600" eaLnBrk="0" hangingPunct="0">
              <a:defRPr sz="1000">
                <a:solidFill>
                  <a:schemeClr val="bg1"/>
                </a:solidFill>
                <a:latin typeface="Trebuchet MS" pitchFamily="34" charset="0"/>
                <a:ea typeface="MS PGothic" pitchFamily="34" charset="-128"/>
              </a:defRPr>
            </a:lvl5pPr>
            <a:lvl6pPr marL="2514600" indent="-228600" eaLnBrk="0" fontAlgn="base" hangingPunct="0">
              <a:spcBef>
                <a:spcPct val="0"/>
              </a:spcBef>
              <a:spcAft>
                <a:spcPct val="0"/>
              </a:spcAft>
              <a:defRPr sz="1000">
                <a:solidFill>
                  <a:schemeClr val="bg1"/>
                </a:solidFill>
                <a:latin typeface="Trebuchet MS" pitchFamily="34" charset="0"/>
                <a:ea typeface="MS PGothic" pitchFamily="34" charset="-128"/>
              </a:defRPr>
            </a:lvl6pPr>
            <a:lvl7pPr marL="2971800" indent="-228600" eaLnBrk="0" fontAlgn="base" hangingPunct="0">
              <a:spcBef>
                <a:spcPct val="0"/>
              </a:spcBef>
              <a:spcAft>
                <a:spcPct val="0"/>
              </a:spcAft>
              <a:defRPr sz="1000">
                <a:solidFill>
                  <a:schemeClr val="bg1"/>
                </a:solidFill>
                <a:latin typeface="Trebuchet MS" pitchFamily="34" charset="0"/>
                <a:ea typeface="MS PGothic" pitchFamily="34" charset="-128"/>
              </a:defRPr>
            </a:lvl7pPr>
            <a:lvl8pPr marL="3429000" indent="-228600" eaLnBrk="0" fontAlgn="base" hangingPunct="0">
              <a:spcBef>
                <a:spcPct val="0"/>
              </a:spcBef>
              <a:spcAft>
                <a:spcPct val="0"/>
              </a:spcAft>
              <a:defRPr sz="1000">
                <a:solidFill>
                  <a:schemeClr val="bg1"/>
                </a:solidFill>
                <a:latin typeface="Trebuchet MS" pitchFamily="34" charset="0"/>
                <a:ea typeface="MS PGothic" pitchFamily="34" charset="-128"/>
              </a:defRPr>
            </a:lvl8pPr>
            <a:lvl9pPr marL="3886200" indent="-228600" eaLnBrk="0" fontAlgn="base" hangingPunct="0">
              <a:spcBef>
                <a:spcPct val="0"/>
              </a:spcBef>
              <a:spcAft>
                <a:spcPct val="0"/>
              </a:spcAft>
              <a:defRPr sz="1000">
                <a:solidFill>
                  <a:schemeClr val="bg1"/>
                </a:solidFill>
                <a:latin typeface="Trebuchet MS" pitchFamily="34" charset="0"/>
                <a:ea typeface="MS PGothic" pitchFamily="34" charset="-128"/>
              </a:defRPr>
            </a:lvl9pPr>
          </a:lstStyle>
          <a:p>
            <a:pPr algn="ctr">
              <a:lnSpc>
                <a:spcPct val="85000"/>
              </a:lnSpc>
              <a:spcAft>
                <a:spcPts val="900"/>
              </a:spcAft>
              <a:buClr>
                <a:srgbClr val="003399"/>
              </a:buClr>
            </a:pPr>
            <a:r>
              <a:rPr lang="en-US" altLang="en-US" sz="1800" dirty="0">
                <a:solidFill>
                  <a:schemeClr val="bg1">
                    <a:lumMod val="65000"/>
                    <a:lumOff val="35000"/>
                  </a:schemeClr>
                </a:solidFill>
                <a:latin typeface="Helvetica"/>
                <a:ea typeface="Calibri" charset="0"/>
                <a:cs typeface="Helvetica"/>
              </a:rPr>
              <a:t>$200 Monthly Savings at 9% for 40 Years (Age 25-65)</a:t>
            </a:r>
          </a:p>
        </p:txBody>
      </p:sp>
      <p:sp>
        <p:nvSpPr>
          <p:cNvPr id="11" name="Title 9">
            <a:extLst>
              <a:ext uri="{FF2B5EF4-FFF2-40B4-BE49-F238E27FC236}">
                <a16:creationId xmlns:a16="http://schemas.microsoft.com/office/drawing/2014/main" id="{C8287C2D-8FCD-1C43-8DFF-17015CF95957}"/>
              </a:ext>
            </a:extLst>
          </p:cNvPr>
          <p:cNvSpPr>
            <a:spLocks noGrp="1"/>
          </p:cNvSpPr>
          <p:nvPr>
            <p:ph type="body" sz="half" idx="2"/>
          </p:nvPr>
        </p:nvSpPr>
        <p:spPr>
          <a:xfrm>
            <a:off x="1141410" y="109162"/>
            <a:ext cx="10005647" cy="1594324"/>
          </a:xfrm>
        </p:spPr>
        <p:txBody>
          <a:bodyPr>
            <a:normAutofit/>
          </a:bodyPr>
          <a:lstStyle/>
          <a:p>
            <a:pPr algn="ctr"/>
            <a:r>
              <a:rPr lang="en-US" altLang="en-US" sz="8800" b="1" dirty="0">
                <a:solidFill>
                  <a:srgbClr val="34526F"/>
                </a:solidFill>
                <a:latin typeface="PHOSPHATE INLINE" panose="02000506050000020004" pitchFamily="2" charset="77"/>
                <a:cs typeface="PHOSPHATE INLINE" panose="02000506050000020004" pitchFamily="2" charset="77"/>
              </a:rPr>
              <a:t>Pay Yourself First</a:t>
            </a:r>
            <a:endParaRPr lang="en-US" sz="8800" b="1" dirty="0">
              <a:latin typeface="PHOSPHATE INLINE" panose="02000506050000020004" pitchFamily="2" charset="77"/>
              <a:cs typeface="PHOSPHATE INLINE" panose="02000506050000020004" pitchFamily="2" charset="77"/>
            </a:endParaRPr>
          </a:p>
        </p:txBody>
      </p:sp>
      <p:pic>
        <p:nvPicPr>
          <p:cNvPr id="19" name="Picture 18" descr="A picture containing graphical user interface&#10;&#10;Description automatically generated">
            <a:extLst>
              <a:ext uri="{FF2B5EF4-FFF2-40B4-BE49-F238E27FC236}">
                <a16:creationId xmlns:a16="http://schemas.microsoft.com/office/drawing/2014/main" id="{4CD96DF9-4F12-3340-86EC-62E479D38742}"/>
              </a:ext>
            </a:extLst>
          </p:cNvPr>
          <p:cNvPicPr>
            <a:picLocks noChangeAspect="1"/>
          </p:cNvPicPr>
          <p:nvPr/>
        </p:nvPicPr>
        <p:blipFill>
          <a:blip r:embed="rId2"/>
          <a:stretch>
            <a:fillRect/>
          </a:stretch>
        </p:blipFill>
        <p:spPr>
          <a:xfrm>
            <a:off x="1141410" y="2981203"/>
            <a:ext cx="10005647" cy="3118643"/>
          </a:xfrm>
          <a:prstGeom prst="rect">
            <a:avLst/>
          </a:prstGeom>
        </p:spPr>
      </p:pic>
    </p:spTree>
    <p:extLst>
      <p:ext uri="{BB962C8B-B14F-4D97-AF65-F5344CB8AC3E}">
        <p14:creationId xmlns:p14="http://schemas.microsoft.com/office/powerpoint/2010/main" val="77577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300"/>
                                        <p:tgtEl>
                                          <p:spTgt spid="9"/>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59FACE42-44B0-4185-8ED4-9043A78C86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5" name="Group 14">
            <a:extLst>
              <a:ext uri="{FF2B5EF4-FFF2-40B4-BE49-F238E27FC236}">
                <a16:creationId xmlns:a16="http://schemas.microsoft.com/office/drawing/2014/main" id="{A838DBA2-246D-4087-AE0A-6EA2B4B65A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6" name="Group 15">
              <a:extLst>
                <a:ext uri="{FF2B5EF4-FFF2-40B4-BE49-F238E27FC236}">
                  <a16:creationId xmlns:a16="http://schemas.microsoft.com/office/drawing/2014/main" id="{B4406F95-9579-494D-BE1E-A012A7F4CB3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8" name="Rectangle 5">
                <a:extLst>
                  <a:ext uri="{FF2B5EF4-FFF2-40B4-BE49-F238E27FC236}">
                    <a16:creationId xmlns:a16="http://schemas.microsoft.com/office/drawing/2014/main" id="{4C8D671A-5C73-44CA-B6D0-7F3BC195BA6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9" name="Freeform 6">
                <a:extLst>
                  <a:ext uri="{FF2B5EF4-FFF2-40B4-BE49-F238E27FC236}">
                    <a16:creationId xmlns:a16="http://schemas.microsoft.com/office/drawing/2014/main" id="{F0DB3AC8-B5AD-4004-B0B9-74B58BECA0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0" name="Freeform 7">
                <a:extLst>
                  <a:ext uri="{FF2B5EF4-FFF2-40B4-BE49-F238E27FC236}">
                    <a16:creationId xmlns:a16="http://schemas.microsoft.com/office/drawing/2014/main" id="{F3B2C8F3-E236-45B2-B2E1-8460F8FD6D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1" name="Freeform 8">
                <a:extLst>
                  <a:ext uri="{FF2B5EF4-FFF2-40B4-BE49-F238E27FC236}">
                    <a16:creationId xmlns:a16="http://schemas.microsoft.com/office/drawing/2014/main" id="{761EE3AC-0BC2-4A29-AD58-5CB0EEFF9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2" name="Freeform 9">
                <a:extLst>
                  <a:ext uri="{FF2B5EF4-FFF2-40B4-BE49-F238E27FC236}">
                    <a16:creationId xmlns:a16="http://schemas.microsoft.com/office/drawing/2014/main" id="{38DC43BE-83DD-43F3-A21F-9B58B1074FF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3" name="Freeform 10">
                <a:extLst>
                  <a:ext uri="{FF2B5EF4-FFF2-40B4-BE49-F238E27FC236}">
                    <a16:creationId xmlns:a16="http://schemas.microsoft.com/office/drawing/2014/main" id="{112583CE-53E8-48F6-9F71-25A32BFD6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4" name="Freeform 11">
                <a:extLst>
                  <a:ext uri="{FF2B5EF4-FFF2-40B4-BE49-F238E27FC236}">
                    <a16:creationId xmlns:a16="http://schemas.microsoft.com/office/drawing/2014/main" id="{229A7966-2C4F-4334-8FB7-08521F984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 name="Freeform 12">
                <a:extLst>
                  <a:ext uri="{FF2B5EF4-FFF2-40B4-BE49-F238E27FC236}">
                    <a16:creationId xmlns:a16="http://schemas.microsoft.com/office/drawing/2014/main" id="{656FCF6A-DF5B-42AA-83C4-22CD7B9947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 name="Freeform 13">
                <a:extLst>
                  <a:ext uri="{FF2B5EF4-FFF2-40B4-BE49-F238E27FC236}">
                    <a16:creationId xmlns:a16="http://schemas.microsoft.com/office/drawing/2014/main" id="{E908B3EE-F31D-4E8D-BF3C-71F5B35F02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 name="Freeform 14">
                <a:extLst>
                  <a:ext uri="{FF2B5EF4-FFF2-40B4-BE49-F238E27FC236}">
                    <a16:creationId xmlns:a16="http://schemas.microsoft.com/office/drawing/2014/main" id="{DA9F96D7-B42C-4F80-8F26-72388FE0C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 name="Freeform 15">
                <a:extLst>
                  <a:ext uri="{FF2B5EF4-FFF2-40B4-BE49-F238E27FC236}">
                    <a16:creationId xmlns:a16="http://schemas.microsoft.com/office/drawing/2014/main" id="{5C9D5861-5A45-408A-A25E-61ED661AD75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 name="Line 16">
                <a:extLst>
                  <a:ext uri="{FF2B5EF4-FFF2-40B4-BE49-F238E27FC236}">
                    <a16:creationId xmlns:a16="http://schemas.microsoft.com/office/drawing/2014/main" id="{DEEF5DD7-13B2-4CBB-A1AE-193A618B0F0A}"/>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40" name="Freeform 17">
                <a:extLst>
                  <a:ext uri="{FF2B5EF4-FFF2-40B4-BE49-F238E27FC236}">
                    <a16:creationId xmlns:a16="http://schemas.microsoft.com/office/drawing/2014/main" id="{3D896DDA-5AD2-4360-9E65-A79213105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 name="Freeform 18">
                <a:extLst>
                  <a:ext uri="{FF2B5EF4-FFF2-40B4-BE49-F238E27FC236}">
                    <a16:creationId xmlns:a16="http://schemas.microsoft.com/office/drawing/2014/main" id="{C088F3B1-D893-4078-8EAE-6A3776F67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 name="Freeform 19">
                <a:extLst>
                  <a:ext uri="{FF2B5EF4-FFF2-40B4-BE49-F238E27FC236}">
                    <a16:creationId xmlns:a16="http://schemas.microsoft.com/office/drawing/2014/main" id="{23CCB367-42E1-4DEF-BABD-7457EB9F2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 name="Freeform 20">
                <a:extLst>
                  <a:ext uri="{FF2B5EF4-FFF2-40B4-BE49-F238E27FC236}">
                    <a16:creationId xmlns:a16="http://schemas.microsoft.com/office/drawing/2014/main" id="{BAFD46CE-CD21-4C8E-8ACE-B1A0B74A90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 name="Rectangle 21">
                <a:extLst>
                  <a:ext uri="{FF2B5EF4-FFF2-40B4-BE49-F238E27FC236}">
                    <a16:creationId xmlns:a16="http://schemas.microsoft.com/office/drawing/2014/main" id="{23980A26-1FFF-4434-A77C-C5A1C96A54B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5" name="Freeform 22">
                <a:extLst>
                  <a:ext uri="{FF2B5EF4-FFF2-40B4-BE49-F238E27FC236}">
                    <a16:creationId xmlns:a16="http://schemas.microsoft.com/office/drawing/2014/main" id="{AE64C1E5-E917-4222-8080-3EF831FB46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23">
                <a:extLst>
                  <a:ext uri="{FF2B5EF4-FFF2-40B4-BE49-F238E27FC236}">
                    <a16:creationId xmlns:a16="http://schemas.microsoft.com/office/drawing/2014/main" id="{D4D42DE6-99E5-4D28-834E-6601A7DD93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24">
                <a:extLst>
                  <a:ext uri="{FF2B5EF4-FFF2-40B4-BE49-F238E27FC236}">
                    <a16:creationId xmlns:a16="http://schemas.microsoft.com/office/drawing/2014/main" id="{194304B3-4C44-49E0-A677-19E2DA8CC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25">
                <a:extLst>
                  <a:ext uri="{FF2B5EF4-FFF2-40B4-BE49-F238E27FC236}">
                    <a16:creationId xmlns:a16="http://schemas.microsoft.com/office/drawing/2014/main" id="{C726387F-F77D-4FB6-A177-1DC6115E849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26">
                <a:extLst>
                  <a:ext uri="{FF2B5EF4-FFF2-40B4-BE49-F238E27FC236}">
                    <a16:creationId xmlns:a16="http://schemas.microsoft.com/office/drawing/2014/main" id="{2F09766D-0653-4646-BA37-8FC23294B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27">
                <a:extLst>
                  <a:ext uri="{FF2B5EF4-FFF2-40B4-BE49-F238E27FC236}">
                    <a16:creationId xmlns:a16="http://schemas.microsoft.com/office/drawing/2014/main" id="{F50D9867-C9E0-462B-894F-B2F97E26A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28">
                <a:extLst>
                  <a:ext uri="{FF2B5EF4-FFF2-40B4-BE49-F238E27FC236}">
                    <a16:creationId xmlns:a16="http://schemas.microsoft.com/office/drawing/2014/main" id="{44179987-9B3B-4BC1-9BDA-EC9F30A3794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Freeform 29">
                <a:extLst>
                  <a:ext uri="{FF2B5EF4-FFF2-40B4-BE49-F238E27FC236}">
                    <a16:creationId xmlns:a16="http://schemas.microsoft.com/office/drawing/2014/main" id="{EF0E5480-8C2D-4FFE-9357-938DF0642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3" name="Freeform 30">
                <a:extLst>
                  <a:ext uri="{FF2B5EF4-FFF2-40B4-BE49-F238E27FC236}">
                    <a16:creationId xmlns:a16="http://schemas.microsoft.com/office/drawing/2014/main" id="{FDAC2F76-95E6-4EE4-8A26-47CDAE5C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4" name="Freeform 31">
                <a:extLst>
                  <a:ext uri="{FF2B5EF4-FFF2-40B4-BE49-F238E27FC236}">
                    <a16:creationId xmlns:a16="http://schemas.microsoft.com/office/drawing/2014/main" id="{249EB4AA-5D5B-4A3A-9F2D-6E4EDF2046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17" name="Group 16">
              <a:extLst>
                <a:ext uri="{FF2B5EF4-FFF2-40B4-BE49-F238E27FC236}">
                  <a16:creationId xmlns:a16="http://schemas.microsoft.com/office/drawing/2014/main" id="{375D3DC5-0B19-4EA9-A350-6218AC28CDA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8" name="Freeform 32">
                <a:extLst>
                  <a:ext uri="{FF2B5EF4-FFF2-40B4-BE49-F238E27FC236}">
                    <a16:creationId xmlns:a16="http://schemas.microsoft.com/office/drawing/2014/main" id="{86B5A458-9418-4EDA-9B6F-E4754ABAD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 name="Freeform 33">
                <a:extLst>
                  <a:ext uri="{FF2B5EF4-FFF2-40B4-BE49-F238E27FC236}">
                    <a16:creationId xmlns:a16="http://schemas.microsoft.com/office/drawing/2014/main" id="{6307D20D-BE6F-4BFD-8A35-230A01AD726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 name="Freeform 34">
                <a:extLst>
                  <a:ext uri="{FF2B5EF4-FFF2-40B4-BE49-F238E27FC236}">
                    <a16:creationId xmlns:a16="http://schemas.microsoft.com/office/drawing/2014/main" id="{37A04039-8217-4B7F-8F43-4039DF087D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 name="Freeform 35">
                <a:extLst>
                  <a:ext uri="{FF2B5EF4-FFF2-40B4-BE49-F238E27FC236}">
                    <a16:creationId xmlns:a16="http://schemas.microsoft.com/office/drawing/2014/main" id="{CA6CE641-5DEB-4A06-B9C3-B726A334C2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 name="Freeform 36">
                <a:extLst>
                  <a:ext uri="{FF2B5EF4-FFF2-40B4-BE49-F238E27FC236}">
                    <a16:creationId xmlns:a16="http://schemas.microsoft.com/office/drawing/2014/main" id="{D08C7C1C-DF39-4479-94BD-47E71DE422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 name="Freeform 37">
                <a:extLst>
                  <a:ext uri="{FF2B5EF4-FFF2-40B4-BE49-F238E27FC236}">
                    <a16:creationId xmlns:a16="http://schemas.microsoft.com/office/drawing/2014/main" id="{27C5EAA7-E449-48C0-9B14-E677E6ECF8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4" name="Freeform 38">
                <a:extLst>
                  <a:ext uri="{FF2B5EF4-FFF2-40B4-BE49-F238E27FC236}">
                    <a16:creationId xmlns:a16="http://schemas.microsoft.com/office/drawing/2014/main" id="{AA6A8A39-39D4-41FE-9974-CB46106A73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5" name="Freeform 39">
                <a:extLst>
                  <a:ext uri="{FF2B5EF4-FFF2-40B4-BE49-F238E27FC236}">
                    <a16:creationId xmlns:a16="http://schemas.microsoft.com/office/drawing/2014/main" id="{433C6D82-AE91-4A0C-97C6-34399C908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6" name="Freeform 40">
                <a:extLst>
                  <a:ext uri="{FF2B5EF4-FFF2-40B4-BE49-F238E27FC236}">
                    <a16:creationId xmlns:a16="http://schemas.microsoft.com/office/drawing/2014/main" id="{D4C06E36-D233-423A-BC95-5B4D5BE35C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7" name="Rectangle 41">
                <a:extLst>
                  <a:ext uri="{FF2B5EF4-FFF2-40B4-BE49-F238E27FC236}">
                    <a16:creationId xmlns:a16="http://schemas.microsoft.com/office/drawing/2014/main" id="{E1B0EEC1-CF7A-4761-B477-941DB41A83D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grpSp>
      <p:grpSp>
        <p:nvGrpSpPr>
          <p:cNvPr id="56" name="Group 55">
            <a:extLst>
              <a:ext uri="{FF2B5EF4-FFF2-40B4-BE49-F238E27FC236}">
                <a16:creationId xmlns:a16="http://schemas.microsoft.com/office/drawing/2014/main" id="{74872A0B-8668-4500-9509-EAA581B26C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57" name="Rectangle 56">
              <a:extLst>
                <a:ext uri="{FF2B5EF4-FFF2-40B4-BE49-F238E27FC236}">
                  <a16:creationId xmlns:a16="http://schemas.microsoft.com/office/drawing/2014/main" id="{8B504305-5526-408E-85F7-F0BA7E527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2">
              <a:extLst>
                <a:ext uri="{FF2B5EF4-FFF2-40B4-BE49-F238E27FC236}">
                  <a16:creationId xmlns:a16="http://schemas.microsoft.com/office/drawing/2014/main" id="{5827CE64-2533-45A6-9A39-7D5052E5CEE0}"/>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32CF9E1B-0E4C-6E42-8D42-52FBB24DC24E}"/>
              </a:ext>
            </a:extLst>
          </p:cNvPr>
          <p:cNvSpPr>
            <a:spLocks noGrp="1"/>
          </p:cNvSpPr>
          <p:nvPr>
            <p:ph type="title"/>
          </p:nvPr>
        </p:nvSpPr>
        <p:spPr>
          <a:xfrm>
            <a:off x="6191250" y="9526"/>
            <a:ext cx="5886449" cy="2057400"/>
          </a:xfrm>
        </p:spPr>
        <p:txBody>
          <a:bodyPr vert="horz" lIns="91440" tIns="45720" rIns="91440" bIns="45720" rtlCol="0" anchor="ctr">
            <a:normAutofit/>
          </a:bodyPr>
          <a:lstStyle/>
          <a:p>
            <a:pPr algn="ctr"/>
            <a:r>
              <a:rPr lang="en-US" sz="4400" b="1" dirty="0">
                <a:solidFill>
                  <a:schemeClr val="bg2">
                    <a:lumMod val="75000"/>
                  </a:schemeClr>
                </a:solidFill>
                <a:latin typeface="STHupo" panose="02010800040101010101" pitchFamily="2" charset="-122"/>
                <a:ea typeface="STHupo" panose="02010800040101010101" pitchFamily="2" charset="-122"/>
              </a:rPr>
              <a:t>Income protection</a:t>
            </a:r>
          </a:p>
        </p:txBody>
      </p:sp>
      <p:pic>
        <p:nvPicPr>
          <p:cNvPr id="8" name="Picture Placeholder 7">
            <a:extLst>
              <a:ext uri="{FF2B5EF4-FFF2-40B4-BE49-F238E27FC236}">
                <a16:creationId xmlns:a16="http://schemas.microsoft.com/office/drawing/2014/main" id="{309ADD5D-0DDE-7244-8453-624D201F4502}"/>
              </a:ext>
            </a:extLst>
          </p:cNvPr>
          <p:cNvPicPr>
            <a:picLocks noGrp="1" noChangeAspect="1"/>
          </p:cNvPicPr>
          <p:nvPr>
            <p:ph type="pic" idx="1"/>
          </p:nvPr>
        </p:nvPicPr>
        <p:blipFill rotWithShape="1">
          <a:blip r:embed="rId4" cstate="screen">
            <a:extLst>
              <a:ext uri="{28A0092B-C50C-407E-A947-70E740481C1C}">
                <a14:useLocalDpi xmlns:a14="http://schemas.microsoft.com/office/drawing/2010/main"/>
              </a:ext>
            </a:extLst>
          </a:blip>
          <a:srcRect l="49954"/>
          <a:stretch/>
        </p:blipFill>
        <p:spPr>
          <a:xfrm>
            <a:off x="-5597" y="10"/>
            <a:ext cx="6101597" cy="6857990"/>
          </a:xfrm>
          <a:prstGeom prst="rect">
            <a:avLst/>
          </a:prstGeom>
        </p:spPr>
      </p:pic>
      <p:grpSp>
        <p:nvGrpSpPr>
          <p:cNvPr id="60" name="Group 59">
            <a:extLst>
              <a:ext uri="{FF2B5EF4-FFF2-40B4-BE49-F238E27FC236}">
                <a16:creationId xmlns:a16="http://schemas.microsoft.com/office/drawing/2014/main" id="{240590EE-5428-41AA-95B2-96FCC1CE67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61" name="Rectangle 60">
              <a:extLst>
                <a:ext uri="{FF2B5EF4-FFF2-40B4-BE49-F238E27FC236}">
                  <a16:creationId xmlns:a16="http://schemas.microsoft.com/office/drawing/2014/main" id="{494DCC55-99C6-45CF-B357-E3848C80934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62" name="Freeform 6">
              <a:extLst>
                <a:ext uri="{FF2B5EF4-FFF2-40B4-BE49-F238E27FC236}">
                  <a16:creationId xmlns:a16="http://schemas.microsoft.com/office/drawing/2014/main" id="{63D64E32-FF0C-4665-B9D8-D1ECAAE5BA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7">
              <a:extLst>
                <a:ext uri="{FF2B5EF4-FFF2-40B4-BE49-F238E27FC236}">
                  <a16:creationId xmlns:a16="http://schemas.microsoft.com/office/drawing/2014/main" id="{3675001D-3840-4589-8190-505A7F52F0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Rectangle 63">
              <a:extLst>
                <a:ext uri="{FF2B5EF4-FFF2-40B4-BE49-F238E27FC236}">
                  <a16:creationId xmlns:a16="http://schemas.microsoft.com/office/drawing/2014/main" id="{19E34E87-395F-4023-A80E-D1CBAAEBD9B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65" name="Freeform 9">
              <a:extLst>
                <a:ext uri="{FF2B5EF4-FFF2-40B4-BE49-F238E27FC236}">
                  <a16:creationId xmlns:a16="http://schemas.microsoft.com/office/drawing/2014/main" id="{6FB1B38F-1B92-41C3-AA1D-6D6440FB0D7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Freeform 10">
              <a:extLst>
                <a:ext uri="{FF2B5EF4-FFF2-40B4-BE49-F238E27FC236}">
                  <a16:creationId xmlns:a16="http://schemas.microsoft.com/office/drawing/2014/main" id="{02FBE453-FBD2-4348-8DDA-4A023444E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7" name="Freeform 11">
              <a:extLst>
                <a:ext uri="{FF2B5EF4-FFF2-40B4-BE49-F238E27FC236}">
                  <a16:creationId xmlns:a16="http://schemas.microsoft.com/office/drawing/2014/main" id="{60D719E8-BF78-4F42-B9D1-7F5E02A36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8" name="Freeform 12">
              <a:extLst>
                <a:ext uri="{FF2B5EF4-FFF2-40B4-BE49-F238E27FC236}">
                  <a16:creationId xmlns:a16="http://schemas.microsoft.com/office/drawing/2014/main" id="{5EC70737-9C19-4CF5-84DA-B22A960D53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9" name="Freeform 13">
              <a:extLst>
                <a:ext uri="{FF2B5EF4-FFF2-40B4-BE49-F238E27FC236}">
                  <a16:creationId xmlns:a16="http://schemas.microsoft.com/office/drawing/2014/main" id="{88FD042E-E56E-4360-9620-F811AB9A33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0" name="Freeform 14">
              <a:extLst>
                <a:ext uri="{FF2B5EF4-FFF2-40B4-BE49-F238E27FC236}">
                  <a16:creationId xmlns:a16="http://schemas.microsoft.com/office/drawing/2014/main" id="{18F15D2B-0812-46F6-B0F4-6A6714B54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1" name="Freeform 15">
              <a:extLst>
                <a:ext uri="{FF2B5EF4-FFF2-40B4-BE49-F238E27FC236}">
                  <a16:creationId xmlns:a16="http://schemas.microsoft.com/office/drawing/2014/main" id="{0C2F2A50-98DD-4F92-BDFE-B72E2357667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2" name="Freeform 16">
              <a:extLst>
                <a:ext uri="{FF2B5EF4-FFF2-40B4-BE49-F238E27FC236}">
                  <a16:creationId xmlns:a16="http://schemas.microsoft.com/office/drawing/2014/main" id="{473541D9-6DAE-4718-97D4-8952F4E7CC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3" name="Freeform 17">
              <a:extLst>
                <a:ext uri="{FF2B5EF4-FFF2-40B4-BE49-F238E27FC236}">
                  <a16:creationId xmlns:a16="http://schemas.microsoft.com/office/drawing/2014/main" id="{3A56C5E9-011C-44D2-AF94-3BF542043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18">
              <a:extLst>
                <a:ext uri="{FF2B5EF4-FFF2-40B4-BE49-F238E27FC236}">
                  <a16:creationId xmlns:a16="http://schemas.microsoft.com/office/drawing/2014/main" id="{CD279E0E-1CD5-4F41-96A5-3A09707E81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Freeform 19">
              <a:extLst>
                <a:ext uri="{FF2B5EF4-FFF2-40B4-BE49-F238E27FC236}">
                  <a16:creationId xmlns:a16="http://schemas.microsoft.com/office/drawing/2014/main" id="{F5A6F094-9E54-4985-8738-D2067A4F0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6" name="Freeform 20">
              <a:extLst>
                <a:ext uri="{FF2B5EF4-FFF2-40B4-BE49-F238E27FC236}">
                  <a16:creationId xmlns:a16="http://schemas.microsoft.com/office/drawing/2014/main" id="{99D51F59-FA93-490E-B9CF-97BB63747C9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21">
              <a:extLst>
                <a:ext uri="{FF2B5EF4-FFF2-40B4-BE49-F238E27FC236}">
                  <a16:creationId xmlns:a16="http://schemas.microsoft.com/office/drawing/2014/main" id="{3CD83DC6-F4A0-4A4D-AAC3-83983F960DC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Freeform 22">
              <a:extLst>
                <a:ext uri="{FF2B5EF4-FFF2-40B4-BE49-F238E27FC236}">
                  <a16:creationId xmlns:a16="http://schemas.microsoft.com/office/drawing/2014/main" id="{6E9B4028-C74F-4631-8312-68B30E6E62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9" name="Freeform 23">
              <a:extLst>
                <a:ext uri="{FF2B5EF4-FFF2-40B4-BE49-F238E27FC236}">
                  <a16:creationId xmlns:a16="http://schemas.microsoft.com/office/drawing/2014/main" id="{1E3337C9-1DDE-4E2E-8519-7D2C23C95F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0" name="Freeform 24">
              <a:extLst>
                <a:ext uri="{FF2B5EF4-FFF2-40B4-BE49-F238E27FC236}">
                  <a16:creationId xmlns:a16="http://schemas.microsoft.com/office/drawing/2014/main" id="{754A526E-6EC0-458A-9C4C-008F6749CD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1" name="Freeform 25">
              <a:extLst>
                <a:ext uri="{FF2B5EF4-FFF2-40B4-BE49-F238E27FC236}">
                  <a16:creationId xmlns:a16="http://schemas.microsoft.com/office/drawing/2014/main" id="{6A3DA723-7448-48CF-8BD2-FED2D4FED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2" name="Freeform 26">
              <a:extLst>
                <a:ext uri="{FF2B5EF4-FFF2-40B4-BE49-F238E27FC236}">
                  <a16:creationId xmlns:a16="http://schemas.microsoft.com/office/drawing/2014/main" id="{9B506EC1-D8A8-4532-B78B-A236567EE0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3" name="Freeform 27">
              <a:extLst>
                <a:ext uri="{FF2B5EF4-FFF2-40B4-BE49-F238E27FC236}">
                  <a16:creationId xmlns:a16="http://schemas.microsoft.com/office/drawing/2014/main" id="{AA9DFB36-74F4-4977-ABC5-3257EDA33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4" name="Freeform 28">
              <a:extLst>
                <a:ext uri="{FF2B5EF4-FFF2-40B4-BE49-F238E27FC236}">
                  <a16:creationId xmlns:a16="http://schemas.microsoft.com/office/drawing/2014/main" id="{966A7FBA-BB79-4AF0-90C2-5F2BC9F2D1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5" name="Freeform 29">
              <a:extLst>
                <a:ext uri="{FF2B5EF4-FFF2-40B4-BE49-F238E27FC236}">
                  <a16:creationId xmlns:a16="http://schemas.microsoft.com/office/drawing/2014/main" id="{23BB8A47-FF1B-44E5-8D93-7ADF37F1D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6" name="Freeform 30">
              <a:extLst>
                <a:ext uri="{FF2B5EF4-FFF2-40B4-BE49-F238E27FC236}">
                  <a16:creationId xmlns:a16="http://schemas.microsoft.com/office/drawing/2014/main" id="{E463E1B7-7BED-4425-95B7-F6F75F87335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7" name="Freeform 31">
              <a:extLst>
                <a:ext uri="{FF2B5EF4-FFF2-40B4-BE49-F238E27FC236}">
                  <a16:creationId xmlns:a16="http://schemas.microsoft.com/office/drawing/2014/main" id="{749D0675-4397-4610-9807-2F7C1CC94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8" name="Freeform 32">
              <a:extLst>
                <a:ext uri="{FF2B5EF4-FFF2-40B4-BE49-F238E27FC236}">
                  <a16:creationId xmlns:a16="http://schemas.microsoft.com/office/drawing/2014/main" id="{DE7617CF-8919-43C3-9557-08D67C7DAF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9" name="Rectangle 88">
              <a:extLst>
                <a:ext uri="{FF2B5EF4-FFF2-40B4-BE49-F238E27FC236}">
                  <a16:creationId xmlns:a16="http://schemas.microsoft.com/office/drawing/2014/main" id="{3DB68720-7E37-4930-9900-8632140D6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90" name="Freeform 34">
              <a:extLst>
                <a:ext uri="{FF2B5EF4-FFF2-40B4-BE49-F238E27FC236}">
                  <a16:creationId xmlns:a16="http://schemas.microsoft.com/office/drawing/2014/main" id="{202F13DF-5B76-468E-A95E-80780788BD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1" name="Freeform 35">
              <a:extLst>
                <a:ext uri="{FF2B5EF4-FFF2-40B4-BE49-F238E27FC236}">
                  <a16:creationId xmlns:a16="http://schemas.microsoft.com/office/drawing/2014/main" id="{219143C2-6062-4C2C-9563-6534108E35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2" name="Freeform 36">
              <a:extLst>
                <a:ext uri="{FF2B5EF4-FFF2-40B4-BE49-F238E27FC236}">
                  <a16:creationId xmlns:a16="http://schemas.microsoft.com/office/drawing/2014/main" id="{38413A0C-26DB-479B-B747-1D81361007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3" name="Freeform 37">
              <a:extLst>
                <a:ext uri="{FF2B5EF4-FFF2-40B4-BE49-F238E27FC236}">
                  <a16:creationId xmlns:a16="http://schemas.microsoft.com/office/drawing/2014/main" id="{CB526B5F-4FAA-4B4C-8AF8-B98EC74A3D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4" name="Freeform 38">
              <a:extLst>
                <a:ext uri="{FF2B5EF4-FFF2-40B4-BE49-F238E27FC236}">
                  <a16:creationId xmlns:a16="http://schemas.microsoft.com/office/drawing/2014/main" id="{54FFF88E-6D69-4AE9-8378-D16419155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5" name="Freeform 39">
              <a:extLst>
                <a:ext uri="{FF2B5EF4-FFF2-40B4-BE49-F238E27FC236}">
                  <a16:creationId xmlns:a16="http://schemas.microsoft.com/office/drawing/2014/main" id="{8008115A-CE00-4E36-BAF1-B511F21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6" name="Freeform 40">
              <a:extLst>
                <a:ext uri="{FF2B5EF4-FFF2-40B4-BE49-F238E27FC236}">
                  <a16:creationId xmlns:a16="http://schemas.microsoft.com/office/drawing/2014/main" id="{2935DB29-6F85-47D8-863C-11386389DB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7" name="Freeform 41">
              <a:extLst>
                <a:ext uri="{FF2B5EF4-FFF2-40B4-BE49-F238E27FC236}">
                  <a16:creationId xmlns:a16="http://schemas.microsoft.com/office/drawing/2014/main" id="{4FB8E51B-1AC1-4671-B181-473C29BEC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8" name="Freeform 42">
              <a:extLst>
                <a:ext uri="{FF2B5EF4-FFF2-40B4-BE49-F238E27FC236}">
                  <a16:creationId xmlns:a16="http://schemas.microsoft.com/office/drawing/2014/main" id="{91E6AE4F-959F-4ED7-A199-8C0307E40E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9" name="Freeform 43">
              <a:extLst>
                <a:ext uri="{FF2B5EF4-FFF2-40B4-BE49-F238E27FC236}">
                  <a16:creationId xmlns:a16="http://schemas.microsoft.com/office/drawing/2014/main" id="{A0445E55-0009-44A5-AA6A-350D9D48A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0" name="Freeform 44">
              <a:extLst>
                <a:ext uri="{FF2B5EF4-FFF2-40B4-BE49-F238E27FC236}">
                  <a16:creationId xmlns:a16="http://schemas.microsoft.com/office/drawing/2014/main" id="{B5291C75-4ECA-4829-B824-5725C32905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1" name="Rectangle 100">
              <a:extLst>
                <a:ext uri="{FF2B5EF4-FFF2-40B4-BE49-F238E27FC236}">
                  <a16:creationId xmlns:a16="http://schemas.microsoft.com/office/drawing/2014/main" id="{6793376D-3E7C-4F04-8BC8-EC4820622BE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02" name="Freeform 46">
              <a:extLst>
                <a:ext uri="{FF2B5EF4-FFF2-40B4-BE49-F238E27FC236}">
                  <a16:creationId xmlns:a16="http://schemas.microsoft.com/office/drawing/2014/main" id="{3596510A-5528-445D-AFEA-6E3F89BA8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3" name="Freeform 47">
              <a:extLst>
                <a:ext uri="{FF2B5EF4-FFF2-40B4-BE49-F238E27FC236}">
                  <a16:creationId xmlns:a16="http://schemas.microsoft.com/office/drawing/2014/main" id="{E1B69479-D8C9-4E2E-A931-4D49C4FD76D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4" name="Freeform 48">
              <a:extLst>
                <a:ext uri="{FF2B5EF4-FFF2-40B4-BE49-F238E27FC236}">
                  <a16:creationId xmlns:a16="http://schemas.microsoft.com/office/drawing/2014/main" id="{0A759A2E-A8B1-44C8-B3F9-A16714C895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5" name="Freeform 49">
              <a:extLst>
                <a:ext uri="{FF2B5EF4-FFF2-40B4-BE49-F238E27FC236}">
                  <a16:creationId xmlns:a16="http://schemas.microsoft.com/office/drawing/2014/main" id="{6C2B3B3C-1DC9-4352-BB73-801976C8F5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6" name="Freeform 50">
              <a:extLst>
                <a:ext uri="{FF2B5EF4-FFF2-40B4-BE49-F238E27FC236}">
                  <a16:creationId xmlns:a16="http://schemas.microsoft.com/office/drawing/2014/main" id="{EE22E3A8-5789-4189-9AC7-98D6826B03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7" name="Freeform 51">
              <a:extLst>
                <a:ext uri="{FF2B5EF4-FFF2-40B4-BE49-F238E27FC236}">
                  <a16:creationId xmlns:a16="http://schemas.microsoft.com/office/drawing/2014/main" id="{9AC0FC74-D003-4D0D-9CAF-F6A03739E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8" name="Freeform 52">
              <a:extLst>
                <a:ext uri="{FF2B5EF4-FFF2-40B4-BE49-F238E27FC236}">
                  <a16:creationId xmlns:a16="http://schemas.microsoft.com/office/drawing/2014/main" id="{126C2057-02E1-4348-ABEB-EAC063A17E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9" name="Freeform 53">
              <a:extLst>
                <a:ext uri="{FF2B5EF4-FFF2-40B4-BE49-F238E27FC236}">
                  <a16:creationId xmlns:a16="http://schemas.microsoft.com/office/drawing/2014/main" id="{5150586D-D743-4392-844F-F2AFCCE649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0" name="Freeform 54">
              <a:extLst>
                <a:ext uri="{FF2B5EF4-FFF2-40B4-BE49-F238E27FC236}">
                  <a16:creationId xmlns:a16="http://schemas.microsoft.com/office/drawing/2014/main" id="{9E5B157A-534E-4879-8013-D02864E76F5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1" name="Freeform 55">
              <a:extLst>
                <a:ext uri="{FF2B5EF4-FFF2-40B4-BE49-F238E27FC236}">
                  <a16:creationId xmlns:a16="http://schemas.microsoft.com/office/drawing/2014/main" id="{CEE2DD73-7E8C-4F26-8E93-8C32D11B2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2" name="Freeform 56">
              <a:extLst>
                <a:ext uri="{FF2B5EF4-FFF2-40B4-BE49-F238E27FC236}">
                  <a16:creationId xmlns:a16="http://schemas.microsoft.com/office/drawing/2014/main" id="{908CAC5F-DD8E-4A58-BD4C-6D8D29FA49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3" name="Freeform 57">
              <a:extLst>
                <a:ext uri="{FF2B5EF4-FFF2-40B4-BE49-F238E27FC236}">
                  <a16:creationId xmlns:a16="http://schemas.microsoft.com/office/drawing/2014/main" id="{20F130CF-281E-408C-9884-5F8B22CA1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4" name="Freeform 58">
              <a:extLst>
                <a:ext uri="{FF2B5EF4-FFF2-40B4-BE49-F238E27FC236}">
                  <a16:creationId xmlns:a16="http://schemas.microsoft.com/office/drawing/2014/main" id="{3BC78068-9115-4D5D-9B2B-6F9BD9C296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4" name="Text Placeholder 3">
            <a:extLst>
              <a:ext uri="{FF2B5EF4-FFF2-40B4-BE49-F238E27FC236}">
                <a16:creationId xmlns:a16="http://schemas.microsoft.com/office/drawing/2014/main" id="{D4371B52-B744-B142-88EC-2E39A7A88BEB}"/>
              </a:ext>
            </a:extLst>
          </p:cNvPr>
          <p:cNvSpPr>
            <a:spLocks noGrp="1"/>
          </p:cNvSpPr>
          <p:nvPr>
            <p:ph type="body" sz="half" idx="2"/>
          </p:nvPr>
        </p:nvSpPr>
        <p:spPr>
          <a:xfrm>
            <a:off x="6102352" y="1611313"/>
            <a:ext cx="6080124" cy="5227637"/>
          </a:xfrm>
        </p:spPr>
        <p:txBody>
          <a:bodyPr vert="horz" lIns="91440" tIns="45720" rIns="91440" bIns="45720" rtlCol="0">
            <a:normAutofit fontScale="92500"/>
          </a:bodyPr>
          <a:lstStyle/>
          <a:p>
            <a:pPr>
              <a:lnSpc>
                <a:spcPct val="110000"/>
              </a:lnSpc>
              <a:spcAft>
                <a:spcPts val="1200"/>
              </a:spcAft>
            </a:pPr>
            <a:r>
              <a:rPr lang="en-US" sz="2400" b="1" dirty="0"/>
              <a:t>What if you had a toaster in your kitchen, and on the 1</a:t>
            </a:r>
            <a:r>
              <a:rPr lang="en-US" sz="2400" b="1" baseline="30000" dirty="0"/>
              <a:t>st</a:t>
            </a:r>
            <a:r>
              <a:rPr lang="en-US" sz="2400" b="1" dirty="0"/>
              <a:t> and 15</a:t>
            </a:r>
            <a:r>
              <a:rPr lang="en-US" sz="2400" b="1" baseline="30000" dirty="0"/>
              <a:t>th </a:t>
            </a:r>
            <a:r>
              <a:rPr lang="en-US" sz="2400" b="1" dirty="0"/>
              <a:t>of every month $2,000 popped out of it? </a:t>
            </a:r>
          </a:p>
          <a:p>
            <a:pPr>
              <a:lnSpc>
                <a:spcPct val="110000"/>
              </a:lnSpc>
              <a:spcAft>
                <a:spcPts val="1200"/>
              </a:spcAft>
            </a:pPr>
            <a:r>
              <a:rPr lang="en-US" sz="2400" b="1" dirty="0"/>
              <a:t>Would you like that toaster?</a:t>
            </a:r>
          </a:p>
          <a:p>
            <a:pPr>
              <a:lnSpc>
                <a:spcPct val="110000"/>
              </a:lnSpc>
              <a:spcAft>
                <a:spcPts val="1200"/>
              </a:spcAft>
            </a:pPr>
            <a:r>
              <a:rPr lang="en-US" sz="2400" b="1" dirty="0"/>
              <a:t>Would you insure it?</a:t>
            </a:r>
          </a:p>
          <a:p>
            <a:pPr>
              <a:lnSpc>
                <a:spcPct val="110000"/>
              </a:lnSpc>
              <a:spcAft>
                <a:spcPts val="1200"/>
              </a:spcAft>
            </a:pPr>
            <a:r>
              <a:rPr lang="en-US" sz="2400" b="1" dirty="0"/>
              <a:t>Unfortunately, there is no such toaster, but YOU are the MONEY MACHINE for your family. </a:t>
            </a:r>
          </a:p>
          <a:p>
            <a:pPr>
              <a:lnSpc>
                <a:spcPct val="110000"/>
              </a:lnSpc>
              <a:spcAft>
                <a:spcPts val="1200"/>
              </a:spcAft>
            </a:pPr>
            <a:r>
              <a:rPr lang="en-US" sz="2400" b="1" dirty="0"/>
              <a:t>So if it makes sense to insure  this MAGIC toaster, wouldn’t it make sense to insure your income?</a:t>
            </a:r>
          </a:p>
          <a:p>
            <a:pPr>
              <a:lnSpc>
                <a:spcPct val="110000"/>
              </a:lnSpc>
            </a:pPr>
            <a:endParaRPr lang="en-US" sz="2400" b="1" dirty="0"/>
          </a:p>
        </p:txBody>
      </p:sp>
    </p:spTree>
    <p:extLst>
      <p:ext uri="{BB962C8B-B14F-4D97-AF65-F5344CB8AC3E}">
        <p14:creationId xmlns:p14="http://schemas.microsoft.com/office/powerpoint/2010/main" val="2790602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8F6EC3-A732-3A48-8EFF-72A90ECED527}"/>
              </a:ext>
            </a:extLst>
          </p:cNvPr>
          <p:cNvGrpSpPr/>
          <p:nvPr/>
        </p:nvGrpSpPr>
        <p:grpSpPr>
          <a:xfrm>
            <a:off x="5838841" y="2785187"/>
            <a:ext cx="5399593" cy="3566763"/>
            <a:chOff x="3921308" y="1086411"/>
            <a:chExt cx="4176691" cy="2947219"/>
          </a:xfrm>
        </p:grpSpPr>
        <p:grpSp>
          <p:nvGrpSpPr>
            <p:cNvPr id="6" name="Group 5">
              <a:extLst>
                <a:ext uri="{FF2B5EF4-FFF2-40B4-BE49-F238E27FC236}">
                  <a16:creationId xmlns:a16="http://schemas.microsoft.com/office/drawing/2014/main" id="{27611568-13AC-1844-9C79-19F634C30DF0}"/>
                </a:ext>
              </a:extLst>
            </p:cNvPr>
            <p:cNvGrpSpPr/>
            <p:nvPr/>
          </p:nvGrpSpPr>
          <p:grpSpPr>
            <a:xfrm>
              <a:off x="6454385" y="1636572"/>
              <a:ext cx="1643614" cy="2393093"/>
              <a:chOff x="6454385" y="1636572"/>
              <a:chExt cx="1643614" cy="2393093"/>
            </a:xfrm>
          </p:grpSpPr>
          <p:cxnSp>
            <p:nvCxnSpPr>
              <p:cNvPr id="24" name="Straight Connector 23">
                <a:extLst>
                  <a:ext uri="{FF2B5EF4-FFF2-40B4-BE49-F238E27FC236}">
                    <a16:creationId xmlns:a16="http://schemas.microsoft.com/office/drawing/2014/main" id="{94B1D73F-1428-DB42-AC72-0E91F379F751}"/>
                  </a:ext>
                </a:extLst>
              </p:cNvPr>
              <p:cNvCxnSpPr/>
              <p:nvPr/>
            </p:nvCxnSpPr>
            <p:spPr>
              <a:xfrm>
                <a:off x="6915494" y="1732195"/>
                <a:ext cx="790506" cy="0"/>
              </a:xfrm>
              <a:prstGeom prst="line">
                <a:avLst/>
              </a:prstGeom>
              <a:ln>
                <a:prstDash val="sysDot"/>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BC471CE-C38F-0048-AAE3-7C099C277B96}"/>
                  </a:ext>
                </a:extLst>
              </p:cNvPr>
              <p:cNvCxnSpPr>
                <a:cxnSpLocks/>
              </p:cNvCxnSpPr>
              <p:nvPr/>
            </p:nvCxnSpPr>
            <p:spPr>
              <a:xfrm>
                <a:off x="6875928" y="1732195"/>
                <a:ext cx="0" cy="1546787"/>
              </a:xfrm>
              <a:prstGeom prst="line">
                <a:avLst/>
              </a:prstGeom>
              <a:ln>
                <a:prstDash val="sysDot"/>
              </a:ln>
              <a:effectLst/>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0ADFDAAD-ADA5-DF40-B5C5-060BB2B5D947}"/>
                  </a:ext>
                </a:extLst>
              </p:cNvPr>
              <p:cNvSpPr/>
              <p:nvPr/>
            </p:nvSpPr>
            <p:spPr>
              <a:xfrm>
                <a:off x="7480418" y="1636572"/>
                <a:ext cx="457200" cy="1984736"/>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27" name="Rounded Rectangle 26">
                <a:extLst>
                  <a:ext uri="{FF2B5EF4-FFF2-40B4-BE49-F238E27FC236}">
                    <a16:creationId xmlns:a16="http://schemas.microsoft.com/office/drawing/2014/main" id="{8D993334-FFD3-224D-8D5D-59FEFE12F004}"/>
                  </a:ext>
                </a:extLst>
              </p:cNvPr>
              <p:cNvSpPr/>
              <p:nvPr/>
            </p:nvSpPr>
            <p:spPr>
              <a:xfrm>
                <a:off x="6454385" y="2760513"/>
                <a:ext cx="843943" cy="245269"/>
              </a:xfrm>
              <a:prstGeom prst="roundRect">
                <a:avLst>
                  <a:gd name="adj" fmla="val 50000"/>
                </a:avLst>
              </a:prstGeom>
              <a:solidFill>
                <a:schemeClr val="bg1"/>
              </a:solidFill>
              <a:ln w="38100">
                <a:solidFill>
                  <a:srgbClr val="2D4E7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28" name="TextBox 27">
                <a:extLst>
                  <a:ext uri="{FF2B5EF4-FFF2-40B4-BE49-F238E27FC236}">
                    <a16:creationId xmlns:a16="http://schemas.microsoft.com/office/drawing/2014/main" id="{B070C438-44C4-6149-B72A-24E896D79AF6}"/>
                  </a:ext>
                </a:extLst>
              </p:cNvPr>
              <p:cNvSpPr txBox="1"/>
              <p:nvPr/>
            </p:nvSpPr>
            <p:spPr>
              <a:xfrm rot="16200000">
                <a:off x="6502167" y="2114983"/>
                <a:ext cx="749120" cy="190457"/>
              </a:xfrm>
              <a:prstGeom prst="rect">
                <a:avLst/>
              </a:prstGeom>
              <a:solidFill>
                <a:schemeClr val="bg1">
                  <a:lumMod val="95000"/>
                </a:schemeClr>
              </a:solidFill>
            </p:spPr>
            <p:txBody>
              <a:bodyPr wrap="none" lIns="0" tIns="0" rIns="0" bIns="0" rtlCol="0">
                <a:spAutoFit/>
              </a:bodyPr>
              <a:lstStyle/>
              <a:p>
                <a:pPr algn="ctr"/>
                <a:r>
                  <a:rPr lang="en-US" sz="1600" b="1" dirty="0">
                    <a:solidFill>
                      <a:srgbClr val="2D4E75"/>
                    </a:solidFill>
                    <a:latin typeface="Helvetica" panose="020B0604020202020204" pitchFamily="34" charset="0"/>
                    <a:cs typeface="Helvetica" panose="020B0604020202020204" pitchFamily="34" charset="0"/>
                  </a:rPr>
                  <a:t>SAVINGS</a:t>
                </a:r>
              </a:p>
            </p:txBody>
          </p:sp>
          <p:sp>
            <p:nvSpPr>
              <p:cNvPr id="29" name="TextBox 28">
                <a:extLst>
                  <a:ext uri="{FF2B5EF4-FFF2-40B4-BE49-F238E27FC236}">
                    <a16:creationId xmlns:a16="http://schemas.microsoft.com/office/drawing/2014/main" id="{592E05F1-BC21-3C49-9358-E7B05CB99D9F}"/>
                  </a:ext>
                </a:extLst>
              </p:cNvPr>
              <p:cNvSpPr txBox="1"/>
              <p:nvPr/>
            </p:nvSpPr>
            <p:spPr>
              <a:xfrm>
                <a:off x="6520038" y="2797883"/>
                <a:ext cx="720414" cy="178021"/>
              </a:xfrm>
              <a:prstGeom prst="rect">
                <a:avLst/>
              </a:prstGeom>
              <a:noFill/>
            </p:spPr>
            <p:txBody>
              <a:bodyPr wrap="none" lIns="0" tIns="0" rIns="0" bIns="0" rtlCol="0">
                <a:spAutoFit/>
              </a:bodyPr>
              <a:lstStyle/>
              <a:p>
                <a:pPr algn="ctr"/>
                <a:r>
                  <a:rPr lang="en-US" sz="1400" b="1" dirty="0">
                    <a:solidFill>
                      <a:srgbClr val="2D4E75"/>
                    </a:solidFill>
                    <a:latin typeface="Helvetica" panose="020B0604020202020204" pitchFamily="34" charset="0"/>
                    <a:cs typeface="Helvetica" panose="020B0604020202020204" pitchFamily="34" charset="0"/>
                  </a:rPr>
                  <a:t>$145 @ 9%</a:t>
                </a:r>
              </a:p>
            </p:txBody>
          </p:sp>
          <p:sp>
            <p:nvSpPr>
              <p:cNvPr id="30" name="TextBox 29">
                <a:extLst>
                  <a:ext uri="{FF2B5EF4-FFF2-40B4-BE49-F238E27FC236}">
                    <a16:creationId xmlns:a16="http://schemas.microsoft.com/office/drawing/2014/main" id="{BCFDF476-2B7C-2944-BA32-8A90BB65AE4F}"/>
                  </a:ext>
                </a:extLst>
              </p:cNvPr>
              <p:cNvSpPr txBox="1"/>
              <p:nvPr/>
            </p:nvSpPr>
            <p:spPr>
              <a:xfrm rot="16200000">
                <a:off x="6894598" y="2326133"/>
                <a:ext cx="1589475" cy="428528"/>
              </a:xfrm>
              <a:prstGeom prst="rect">
                <a:avLst/>
              </a:prstGeom>
              <a:noFill/>
            </p:spPr>
            <p:txBody>
              <a:bodyPr wrap="none" lIns="0" tIns="0" rIns="0" bIns="0" rtlCol="0">
                <a:spAutoFit/>
              </a:bodyPr>
              <a:lstStyle/>
              <a:p>
                <a:r>
                  <a:rPr lang="en-US" sz="3600" b="1" dirty="0">
                    <a:solidFill>
                      <a:schemeClr val="bg1"/>
                    </a:solidFill>
                    <a:latin typeface="Helvetica" panose="020B0604020202020204" pitchFamily="34" charset="0"/>
                    <a:cs typeface="Helvetica" panose="020B0604020202020204" pitchFamily="34" charset="0"/>
                  </a:rPr>
                  <a:t>$265,457</a:t>
                </a:r>
              </a:p>
            </p:txBody>
          </p:sp>
          <p:sp>
            <p:nvSpPr>
              <p:cNvPr id="31" name="TextBox 30">
                <a:extLst>
                  <a:ext uri="{FF2B5EF4-FFF2-40B4-BE49-F238E27FC236}">
                    <a16:creationId xmlns:a16="http://schemas.microsoft.com/office/drawing/2014/main" id="{B42493E2-EC8D-494C-99A0-37D25FC276AD}"/>
                  </a:ext>
                </a:extLst>
              </p:cNvPr>
              <p:cNvSpPr txBox="1"/>
              <p:nvPr/>
            </p:nvSpPr>
            <p:spPr>
              <a:xfrm>
                <a:off x="7320548" y="3680299"/>
                <a:ext cx="777451" cy="349366"/>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Investment</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at age 65</a:t>
                </a:r>
              </a:p>
            </p:txBody>
          </p:sp>
        </p:grpSp>
        <p:grpSp>
          <p:nvGrpSpPr>
            <p:cNvPr id="7" name="Group 6">
              <a:extLst>
                <a:ext uri="{FF2B5EF4-FFF2-40B4-BE49-F238E27FC236}">
                  <a16:creationId xmlns:a16="http://schemas.microsoft.com/office/drawing/2014/main" id="{4B1BFB73-3E78-6049-AD06-78D6C9E50E96}"/>
                </a:ext>
              </a:extLst>
            </p:cNvPr>
            <p:cNvGrpSpPr/>
            <p:nvPr/>
          </p:nvGrpSpPr>
          <p:grpSpPr>
            <a:xfrm>
              <a:off x="3921308" y="1086411"/>
              <a:ext cx="3559110" cy="2947219"/>
              <a:chOff x="3921308" y="1086411"/>
              <a:chExt cx="3559110" cy="2947219"/>
            </a:xfrm>
          </p:grpSpPr>
          <p:sp>
            <p:nvSpPr>
              <p:cNvPr id="8" name="Line 60">
                <a:extLst>
                  <a:ext uri="{FF2B5EF4-FFF2-40B4-BE49-F238E27FC236}">
                    <a16:creationId xmlns:a16="http://schemas.microsoft.com/office/drawing/2014/main" id="{52A803ED-1D7C-A749-ADB7-C467B40260A7}"/>
                  </a:ext>
                </a:extLst>
              </p:cNvPr>
              <p:cNvSpPr>
                <a:spLocks noChangeShapeType="1"/>
              </p:cNvSpPr>
              <p:nvPr/>
            </p:nvSpPr>
            <p:spPr bwMode="auto">
              <a:xfrm>
                <a:off x="4271276" y="1086411"/>
                <a:ext cx="0" cy="2870497"/>
              </a:xfrm>
              <a:prstGeom prst="line">
                <a:avLst/>
              </a:prstGeom>
              <a:noFill/>
              <a:ln w="6350" cmpd="sng">
                <a:solidFill>
                  <a:schemeClr val="bg1">
                    <a:lumMod val="75000"/>
                  </a:schemeClr>
                </a:solidFill>
                <a:round/>
                <a:headEnd/>
                <a:tailEnd/>
              </a:ln>
            </p:spPr>
            <p:txBody>
              <a:bodyPr/>
              <a:lstStyle/>
              <a:p>
                <a:pPr>
                  <a:defRPr/>
                </a:pPr>
                <a:endParaRPr lang="en-US" sz="2800">
                  <a:latin typeface="Helvetica"/>
                  <a:ea typeface="Arial Unicode MS" pitchFamily="34" charset="-128"/>
                  <a:cs typeface="Helvetica"/>
                </a:endParaRPr>
              </a:p>
            </p:txBody>
          </p:sp>
          <p:grpSp>
            <p:nvGrpSpPr>
              <p:cNvPr id="9" name="Group 8">
                <a:extLst>
                  <a:ext uri="{FF2B5EF4-FFF2-40B4-BE49-F238E27FC236}">
                    <a16:creationId xmlns:a16="http://schemas.microsoft.com/office/drawing/2014/main" id="{EDCBEF22-8366-C44A-B8E6-E3366DF0DCAB}"/>
                  </a:ext>
                </a:extLst>
              </p:cNvPr>
              <p:cNvGrpSpPr/>
              <p:nvPr/>
            </p:nvGrpSpPr>
            <p:grpSpPr>
              <a:xfrm>
                <a:off x="3921308" y="1652536"/>
                <a:ext cx="755597" cy="755597"/>
                <a:chOff x="3994278" y="1953869"/>
                <a:chExt cx="755597" cy="755597"/>
              </a:xfrm>
            </p:grpSpPr>
            <p:grpSp>
              <p:nvGrpSpPr>
                <p:cNvPr id="20" name="Group 19">
                  <a:extLst>
                    <a:ext uri="{FF2B5EF4-FFF2-40B4-BE49-F238E27FC236}">
                      <a16:creationId xmlns:a16="http://schemas.microsoft.com/office/drawing/2014/main" id="{9A115770-71D5-A448-814C-B64325102AF5}"/>
                    </a:ext>
                  </a:extLst>
                </p:cNvPr>
                <p:cNvGrpSpPr/>
                <p:nvPr/>
              </p:nvGrpSpPr>
              <p:grpSpPr>
                <a:xfrm>
                  <a:off x="3994278" y="1953869"/>
                  <a:ext cx="755597" cy="755597"/>
                  <a:chOff x="3075928" y="1951488"/>
                  <a:chExt cx="755597" cy="755597"/>
                </a:xfrm>
              </p:grpSpPr>
              <p:sp>
                <p:nvSpPr>
                  <p:cNvPr id="22" name="Oval 21">
                    <a:extLst>
                      <a:ext uri="{FF2B5EF4-FFF2-40B4-BE49-F238E27FC236}">
                        <a16:creationId xmlns:a16="http://schemas.microsoft.com/office/drawing/2014/main" id="{9D1D8C45-6B32-BA48-A619-D7A26260E6A4}"/>
                      </a:ext>
                    </a:extLst>
                  </p:cNvPr>
                  <p:cNvSpPr/>
                  <p:nvPr/>
                </p:nvSpPr>
                <p:spPr>
                  <a:xfrm>
                    <a:off x="3075928" y="1951488"/>
                    <a:ext cx="755597" cy="755597"/>
                  </a:xfrm>
                  <a:prstGeom prst="ellipse">
                    <a:avLst/>
                  </a:prstGeom>
                  <a:solidFill>
                    <a:schemeClr val="bg1"/>
                  </a:solid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23" name="Oval 22">
                    <a:extLst>
                      <a:ext uri="{FF2B5EF4-FFF2-40B4-BE49-F238E27FC236}">
                        <a16:creationId xmlns:a16="http://schemas.microsoft.com/office/drawing/2014/main" id="{C5400441-7CE9-9045-9F55-5734330DB73A}"/>
                      </a:ext>
                    </a:extLst>
                  </p:cNvPr>
                  <p:cNvSpPr/>
                  <p:nvPr/>
                </p:nvSpPr>
                <p:spPr>
                  <a:xfrm>
                    <a:off x="3136911" y="2012942"/>
                    <a:ext cx="634344" cy="634344"/>
                  </a:xfrm>
                  <a:prstGeom prst="ellipse">
                    <a:avLst/>
                  </a:prstGeom>
                  <a:solidFill>
                    <a:srgbClr val="FF0000"/>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grpSp>
            <p:sp>
              <p:nvSpPr>
                <p:cNvPr id="21" name="TextBox 20">
                  <a:extLst>
                    <a:ext uri="{FF2B5EF4-FFF2-40B4-BE49-F238E27FC236}">
                      <a16:creationId xmlns:a16="http://schemas.microsoft.com/office/drawing/2014/main" id="{5B6A9131-5B4E-3548-A14C-15A6A2D4EAE3}"/>
                    </a:ext>
                  </a:extLst>
                </p:cNvPr>
                <p:cNvSpPr txBox="1"/>
                <p:nvPr/>
              </p:nvSpPr>
              <p:spPr>
                <a:xfrm rot="20636840">
                  <a:off x="4113190" y="2175319"/>
                  <a:ext cx="530700" cy="413475"/>
                </a:xfrm>
                <a:prstGeom prst="rect">
                  <a:avLst/>
                </a:prstGeom>
                <a:noFill/>
              </p:spPr>
              <p:txBody>
                <a:bodyPr wrap="none" lIns="0" tIns="0" rIns="0" bIns="0" rtlCol="0">
                  <a:spAutoFit/>
                </a:bodyPr>
                <a:lstStyle/>
                <a:p>
                  <a:pPr algn="ctr">
                    <a:lnSpc>
                      <a:spcPct val="75000"/>
                    </a:lnSpc>
                  </a:pPr>
                  <a:r>
                    <a:rPr lang="en-US" b="1" dirty="0">
                      <a:solidFill>
                        <a:schemeClr val="bg1"/>
                      </a:solidFill>
                      <a:latin typeface="Helvetica" panose="020B0604020202020204" pitchFamily="34" charset="0"/>
                      <a:cs typeface="Helvetica" panose="020B0604020202020204" pitchFamily="34" charset="0"/>
                    </a:rPr>
                    <a:t>SAME</a:t>
                  </a:r>
                </a:p>
                <a:p>
                  <a:pPr algn="ctr">
                    <a:lnSpc>
                      <a:spcPct val="75000"/>
                    </a:lnSpc>
                  </a:pPr>
                  <a:r>
                    <a:rPr lang="en-US" sz="2400" b="1" dirty="0">
                      <a:solidFill>
                        <a:schemeClr val="bg1"/>
                      </a:solidFill>
                      <a:latin typeface="Helvetica" panose="020B0604020202020204" pitchFamily="34" charset="0"/>
                      <a:cs typeface="Helvetica" panose="020B0604020202020204" pitchFamily="34" charset="0"/>
                    </a:rPr>
                    <a:t>$225</a:t>
                  </a:r>
                </a:p>
              </p:txBody>
            </p:sp>
          </p:grpSp>
          <p:cxnSp>
            <p:nvCxnSpPr>
              <p:cNvPr id="10" name="Straight Connector 9">
                <a:extLst>
                  <a:ext uri="{FF2B5EF4-FFF2-40B4-BE49-F238E27FC236}">
                    <a16:creationId xmlns:a16="http://schemas.microsoft.com/office/drawing/2014/main" id="{2F752BAE-54DA-2F42-AA3B-967FF58B3CD4}"/>
                  </a:ext>
                </a:extLst>
              </p:cNvPr>
              <p:cNvCxnSpPr/>
              <p:nvPr/>
            </p:nvCxnSpPr>
            <p:spPr>
              <a:xfrm>
                <a:off x="6079678" y="3372190"/>
                <a:ext cx="1400740" cy="0"/>
              </a:xfrm>
              <a:prstGeom prst="line">
                <a:avLst/>
              </a:prstGeom>
              <a:ln>
                <a:prstDash val="sysDot"/>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244A31FE-5F0B-304D-8CC7-894C21625C14}"/>
                  </a:ext>
                </a:extLst>
              </p:cNvPr>
              <p:cNvSpPr/>
              <p:nvPr/>
            </p:nvSpPr>
            <p:spPr>
              <a:xfrm>
                <a:off x="5085478" y="1637944"/>
                <a:ext cx="457200" cy="1983304"/>
              </a:xfrm>
              <a:prstGeom prst="rect">
                <a:avLst/>
              </a:prstGeom>
              <a:solidFill>
                <a:srgbClr val="6DAC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12" name="Rectangle 11">
                <a:extLst>
                  <a:ext uri="{FF2B5EF4-FFF2-40B4-BE49-F238E27FC236}">
                    <a16:creationId xmlns:a16="http://schemas.microsoft.com/office/drawing/2014/main" id="{CA538C96-97F6-3149-8BC1-8C8CD1A009B7}"/>
                  </a:ext>
                </a:extLst>
              </p:cNvPr>
              <p:cNvSpPr/>
              <p:nvPr/>
            </p:nvSpPr>
            <p:spPr>
              <a:xfrm>
                <a:off x="5845293" y="1636572"/>
                <a:ext cx="457200" cy="1989439"/>
              </a:xfrm>
              <a:prstGeom prst="rect">
                <a:avLst/>
              </a:prstGeom>
              <a:solidFill>
                <a:srgbClr val="A5CD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13" name="Oval 12">
                <a:extLst>
                  <a:ext uri="{FF2B5EF4-FFF2-40B4-BE49-F238E27FC236}">
                    <a16:creationId xmlns:a16="http://schemas.microsoft.com/office/drawing/2014/main" id="{CE8B895D-5D11-564C-B1F5-9A473950C108}"/>
                  </a:ext>
                </a:extLst>
              </p:cNvPr>
              <p:cNvSpPr/>
              <p:nvPr/>
            </p:nvSpPr>
            <p:spPr>
              <a:xfrm>
                <a:off x="6676423" y="3164265"/>
                <a:ext cx="392907" cy="392907"/>
              </a:xfrm>
              <a:prstGeom prst="ellipse">
                <a:avLst/>
              </a:prstGeom>
              <a:solidFill>
                <a:schemeClr val="bg1"/>
              </a:solidFill>
              <a:ln w="38100">
                <a:solidFill>
                  <a:srgbClr val="32568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14" name="TextBox 13">
                <a:extLst>
                  <a:ext uri="{FF2B5EF4-FFF2-40B4-BE49-F238E27FC236}">
                    <a16:creationId xmlns:a16="http://schemas.microsoft.com/office/drawing/2014/main" id="{54E5427B-FFDA-BF44-A992-062A639BF3B7}"/>
                  </a:ext>
                </a:extLst>
              </p:cNvPr>
              <p:cNvSpPr txBox="1"/>
              <p:nvPr/>
            </p:nvSpPr>
            <p:spPr>
              <a:xfrm>
                <a:off x="5072502" y="3684263"/>
                <a:ext cx="484823" cy="349367"/>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John</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age 35</a:t>
                </a:r>
              </a:p>
            </p:txBody>
          </p:sp>
          <p:sp>
            <p:nvSpPr>
              <p:cNvPr id="15" name="TextBox 14">
                <a:extLst>
                  <a:ext uri="{FF2B5EF4-FFF2-40B4-BE49-F238E27FC236}">
                    <a16:creationId xmlns:a16="http://schemas.microsoft.com/office/drawing/2014/main" id="{1A70CA99-A2B4-0A46-BDA2-3B462EF03285}"/>
                  </a:ext>
                </a:extLst>
              </p:cNvPr>
              <p:cNvSpPr txBox="1"/>
              <p:nvPr/>
            </p:nvSpPr>
            <p:spPr>
              <a:xfrm>
                <a:off x="5834496" y="3680297"/>
                <a:ext cx="484823" cy="349367"/>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Mary</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age 35</a:t>
                </a:r>
              </a:p>
            </p:txBody>
          </p:sp>
          <p:sp>
            <p:nvSpPr>
              <p:cNvPr id="16" name="TextBox 15">
                <a:extLst>
                  <a:ext uri="{FF2B5EF4-FFF2-40B4-BE49-F238E27FC236}">
                    <a16:creationId xmlns:a16="http://schemas.microsoft.com/office/drawing/2014/main" id="{47E295C4-C194-2E4D-8862-B7FEF7E507F1}"/>
                  </a:ext>
                </a:extLst>
              </p:cNvPr>
              <p:cNvSpPr txBox="1"/>
              <p:nvPr/>
            </p:nvSpPr>
            <p:spPr>
              <a:xfrm>
                <a:off x="6556033" y="3680318"/>
                <a:ext cx="634857" cy="349367"/>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Monthly</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Premium</a:t>
                </a:r>
              </a:p>
            </p:txBody>
          </p:sp>
          <p:sp>
            <p:nvSpPr>
              <p:cNvPr id="17" name="TextBox 16">
                <a:extLst>
                  <a:ext uri="{FF2B5EF4-FFF2-40B4-BE49-F238E27FC236}">
                    <a16:creationId xmlns:a16="http://schemas.microsoft.com/office/drawing/2014/main" id="{73AC120A-AC6F-CF49-9C27-E36BC1933AA6}"/>
                  </a:ext>
                </a:extLst>
              </p:cNvPr>
              <p:cNvSpPr txBox="1"/>
              <p:nvPr/>
            </p:nvSpPr>
            <p:spPr>
              <a:xfrm>
                <a:off x="6735213" y="3273595"/>
                <a:ext cx="264111" cy="203453"/>
              </a:xfrm>
              <a:prstGeom prst="rect">
                <a:avLst/>
              </a:prstGeom>
              <a:noFill/>
            </p:spPr>
            <p:txBody>
              <a:bodyPr wrap="none" lIns="0" tIns="0" rIns="0" bIns="0" rtlCol="0">
                <a:spAutoFit/>
              </a:bodyPr>
              <a:lstStyle/>
              <a:p>
                <a:pPr algn="ctr"/>
                <a:r>
                  <a:rPr lang="en-US" sz="1600" b="1" dirty="0">
                    <a:solidFill>
                      <a:srgbClr val="2D4E75"/>
                    </a:solidFill>
                    <a:latin typeface="Helvetica" panose="020B0604020202020204" pitchFamily="34" charset="0"/>
                    <a:cs typeface="Helvetica" panose="020B0604020202020204" pitchFamily="34" charset="0"/>
                  </a:rPr>
                  <a:t>$80</a:t>
                </a:r>
              </a:p>
            </p:txBody>
          </p:sp>
          <p:sp>
            <p:nvSpPr>
              <p:cNvPr id="18" name="TextBox 17">
                <a:extLst>
                  <a:ext uri="{FF2B5EF4-FFF2-40B4-BE49-F238E27FC236}">
                    <a16:creationId xmlns:a16="http://schemas.microsoft.com/office/drawing/2014/main" id="{FBFC4B51-32FD-0B47-BF16-E984AB290B80}"/>
                  </a:ext>
                </a:extLst>
              </p:cNvPr>
              <p:cNvSpPr txBox="1"/>
              <p:nvPr/>
            </p:nvSpPr>
            <p:spPr>
              <a:xfrm>
                <a:off x="4968919" y="1413510"/>
                <a:ext cx="660896" cy="203453"/>
              </a:xfrm>
              <a:prstGeom prst="rect">
                <a:avLst/>
              </a:prstGeom>
              <a:noFill/>
            </p:spPr>
            <p:txBody>
              <a:bodyPr wrap="none" lIns="0" tIns="0" rIns="0" bIns="0" rtlCol="0">
                <a:spAutoFit/>
              </a:bodyPr>
              <a:lstStyle/>
              <a:p>
                <a:pPr algn="ctr"/>
                <a:r>
                  <a:rPr lang="en-US" sz="1600" dirty="0">
                    <a:latin typeface="Helvetica" panose="020B0604020202020204" pitchFamily="34" charset="0"/>
                    <a:cs typeface="Helvetica" panose="020B0604020202020204" pitchFamily="34" charset="0"/>
                  </a:rPr>
                  <a:t>$250,000</a:t>
                </a:r>
              </a:p>
            </p:txBody>
          </p:sp>
          <p:sp>
            <p:nvSpPr>
              <p:cNvPr id="19" name="TextBox 18">
                <a:extLst>
                  <a:ext uri="{FF2B5EF4-FFF2-40B4-BE49-F238E27FC236}">
                    <a16:creationId xmlns:a16="http://schemas.microsoft.com/office/drawing/2014/main" id="{384D1DF7-E72A-3B4F-A6B8-D9884472B944}"/>
                  </a:ext>
                </a:extLst>
              </p:cNvPr>
              <p:cNvSpPr txBox="1"/>
              <p:nvPr/>
            </p:nvSpPr>
            <p:spPr>
              <a:xfrm>
                <a:off x="5740598" y="1412138"/>
                <a:ext cx="660896" cy="203453"/>
              </a:xfrm>
              <a:prstGeom prst="rect">
                <a:avLst/>
              </a:prstGeom>
              <a:noFill/>
            </p:spPr>
            <p:txBody>
              <a:bodyPr wrap="none" lIns="0" tIns="0" rIns="0" bIns="0" rtlCol="0">
                <a:spAutoFit/>
              </a:bodyPr>
              <a:lstStyle/>
              <a:p>
                <a:pPr algn="ctr"/>
                <a:r>
                  <a:rPr lang="en-US" sz="1600" dirty="0">
                    <a:latin typeface="Helvetica" panose="020B0604020202020204" pitchFamily="34" charset="0"/>
                    <a:cs typeface="Helvetica" panose="020B0604020202020204" pitchFamily="34" charset="0"/>
                  </a:rPr>
                  <a:t>$250,000</a:t>
                </a:r>
              </a:p>
            </p:txBody>
          </p:sp>
        </p:grpSp>
      </p:grpSp>
      <p:grpSp>
        <p:nvGrpSpPr>
          <p:cNvPr id="32" name="Group 31">
            <a:extLst>
              <a:ext uri="{FF2B5EF4-FFF2-40B4-BE49-F238E27FC236}">
                <a16:creationId xmlns:a16="http://schemas.microsoft.com/office/drawing/2014/main" id="{9EF935D0-E10A-5449-B43F-36D3AE543A98}"/>
              </a:ext>
            </a:extLst>
          </p:cNvPr>
          <p:cNvGrpSpPr/>
          <p:nvPr/>
        </p:nvGrpSpPr>
        <p:grpSpPr>
          <a:xfrm>
            <a:off x="1104995" y="3746312"/>
            <a:ext cx="4726871" cy="2599664"/>
            <a:chOff x="946963" y="2519355"/>
            <a:chExt cx="3029940" cy="1426553"/>
          </a:xfrm>
        </p:grpSpPr>
        <p:cxnSp>
          <p:nvCxnSpPr>
            <p:cNvPr id="33" name="Straight Connector 32">
              <a:extLst>
                <a:ext uri="{FF2B5EF4-FFF2-40B4-BE49-F238E27FC236}">
                  <a16:creationId xmlns:a16="http://schemas.microsoft.com/office/drawing/2014/main" id="{B97E980A-933F-FC48-97C0-940955FBDAD4}"/>
                </a:ext>
              </a:extLst>
            </p:cNvPr>
            <p:cNvCxnSpPr/>
            <p:nvPr/>
          </p:nvCxnSpPr>
          <p:spPr>
            <a:xfrm>
              <a:off x="2000250" y="3273595"/>
              <a:ext cx="1638300" cy="0"/>
            </a:xfrm>
            <a:prstGeom prst="line">
              <a:avLst/>
            </a:prstGeom>
            <a:ln>
              <a:prstDash val="sysDot"/>
            </a:ln>
            <a:effectLst/>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C2A43949-8EEA-014C-BEEE-9BE0E876ACBA}"/>
                </a:ext>
              </a:extLst>
            </p:cNvPr>
            <p:cNvSpPr/>
            <p:nvPr/>
          </p:nvSpPr>
          <p:spPr>
            <a:xfrm>
              <a:off x="994602" y="2714124"/>
              <a:ext cx="457200" cy="91440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35" name="Rectangle 34">
              <a:extLst>
                <a:ext uri="{FF2B5EF4-FFF2-40B4-BE49-F238E27FC236}">
                  <a16:creationId xmlns:a16="http://schemas.microsoft.com/office/drawing/2014/main" id="{1EA564F2-3D26-ED47-8448-A36EE29EF22D}"/>
                </a:ext>
              </a:extLst>
            </p:cNvPr>
            <p:cNvSpPr/>
            <p:nvPr/>
          </p:nvSpPr>
          <p:spPr>
            <a:xfrm>
              <a:off x="1744893" y="2713709"/>
              <a:ext cx="457200" cy="9144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36" name="Rectangle 35">
              <a:extLst>
                <a:ext uri="{FF2B5EF4-FFF2-40B4-BE49-F238E27FC236}">
                  <a16:creationId xmlns:a16="http://schemas.microsoft.com/office/drawing/2014/main" id="{7ECC2DB5-9E40-0D42-92B7-F674A717EEC4}"/>
                </a:ext>
              </a:extLst>
            </p:cNvPr>
            <p:cNvSpPr/>
            <p:nvPr/>
          </p:nvSpPr>
          <p:spPr>
            <a:xfrm>
              <a:off x="3402243" y="2924021"/>
              <a:ext cx="457200" cy="704088"/>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37" name="Oval 36">
              <a:extLst>
                <a:ext uri="{FF2B5EF4-FFF2-40B4-BE49-F238E27FC236}">
                  <a16:creationId xmlns:a16="http://schemas.microsoft.com/office/drawing/2014/main" id="{E6D61542-E850-4943-987F-2F61ADC4D18D}"/>
                </a:ext>
              </a:extLst>
            </p:cNvPr>
            <p:cNvSpPr/>
            <p:nvPr/>
          </p:nvSpPr>
          <p:spPr>
            <a:xfrm>
              <a:off x="2606401" y="3059379"/>
              <a:ext cx="421573" cy="421573"/>
            </a:xfrm>
            <a:prstGeom prst="ellipse">
              <a:avLst/>
            </a:prstGeom>
            <a:solidFill>
              <a:schemeClr val="bg1"/>
            </a:solidFill>
            <a:ln w="38100">
              <a:solidFill>
                <a:srgbClr val="32568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38" name="TextBox 37">
              <a:extLst>
                <a:ext uri="{FF2B5EF4-FFF2-40B4-BE49-F238E27FC236}">
                  <a16:creationId xmlns:a16="http://schemas.microsoft.com/office/drawing/2014/main" id="{E7074212-8E49-F04D-AD0B-B0A6DE35957E}"/>
                </a:ext>
              </a:extLst>
            </p:cNvPr>
            <p:cNvSpPr txBox="1"/>
            <p:nvPr/>
          </p:nvSpPr>
          <p:spPr>
            <a:xfrm>
              <a:off x="1018848" y="3713894"/>
              <a:ext cx="401765" cy="232014"/>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John</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age 35</a:t>
              </a:r>
            </a:p>
          </p:txBody>
        </p:sp>
        <p:sp>
          <p:nvSpPr>
            <p:cNvPr id="39" name="TextBox 38">
              <a:extLst>
                <a:ext uri="{FF2B5EF4-FFF2-40B4-BE49-F238E27FC236}">
                  <a16:creationId xmlns:a16="http://schemas.microsoft.com/office/drawing/2014/main" id="{199788B7-A750-E14C-8B48-39B69F0E6BD4}"/>
                </a:ext>
              </a:extLst>
            </p:cNvPr>
            <p:cNvSpPr txBox="1"/>
            <p:nvPr/>
          </p:nvSpPr>
          <p:spPr>
            <a:xfrm>
              <a:off x="1773703" y="3709928"/>
              <a:ext cx="401765" cy="232014"/>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Mary</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age 35</a:t>
              </a:r>
            </a:p>
          </p:txBody>
        </p:sp>
        <p:sp>
          <p:nvSpPr>
            <p:cNvPr id="40" name="TextBox 39">
              <a:extLst>
                <a:ext uri="{FF2B5EF4-FFF2-40B4-BE49-F238E27FC236}">
                  <a16:creationId xmlns:a16="http://schemas.microsoft.com/office/drawing/2014/main" id="{C1029255-30C2-5249-A6E9-47D5A7208A18}"/>
                </a:ext>
              </a:extLst>
            </p:cNvPr>
            <p:cNvSpPr txBox="1"/>
            <p:nvPr/>
          </p:nvSpPr>
          <p:spPr>
            <a:xfrm>
              <a:off x="3308433" y="3709929"/>
              <a:ext cx="668470" cy="232014"/>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Cash Value</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at age 65</a:t>
              </a:r>
            </a:p>
          </p:txBody>
        </p:sp>
        <p:sp>
          <p:nvSpPr>
            <p:cNvPr id="41" name="TextBox 40">
              <a:extLst>
                <a:ext uri="{FF2B5EF4-FFF2-40B4-BE49-F238E27FC236}">
                  <a16:creationId xmlns:a16="http://schemas.microsoft.com/office/drawing/2014/main" id="{73EED657-F5D9-B240-B590-5BCB5F2C9712}"/>
                </a:ext>
              </a:extLst>
            </p:cNvPr>
            <p:cNvSpPr txBox="1"/>
            <p:nvPr/>
          </p:nvSpPr>
          <p:spPr>
            <a:xfrm>
              <a:off x="2555711" y="3709948"/>
              <a:ext cx="526096" cy="232014"/>
            </a:xfrm>
            <a:prstGeom prst="rect">
              <a:avLst/>
            </a:prstGeom>
            <a:noFill/>
          </p:spPr>
          <p:txBody>
            <a:bodyPr wrap="none" lIns="0" tIns="0" rIns="0" bIns="0" rtlCol="0">
              <a:spAutoFit/>
            </a:bodyPr>
            <a:lstStyle/>
            <a:p>
              <a:pPr algn="ctr">
                <a:lnSpc>
                  <a:spcPct val="85000"/>
                </a:lnSpc>
              </a:pPr>
              <a:r>
                <a:rPr lang="en-US" sz="1600" dirty="0">
                  <a:latin typeface="Helvetica" panose="020B0604020202020204" pitchFamily="34" charset="0"/>
                  <a:cs typeface="Helvetica" panose="020B0604020202020204" pitchFamily="34" charset="0"/>
                </a:rPr>
                <a:t>Monthly</a:t>
              </a:r>
              <a:br>
                <a:rPr lang="en-US" sz="1600" dirty="0">
                  <a:latin typeface="Helvetica" panose="020B0604020202020204" pitchFamily="34" charset="0"/>
                  <a:cs typeface="Helvetica" panose="020B0604020202020204" pitchFamily="34" charset="0"/>
                </a:rPr>
              </a:br>
              <a:r>
                <a:rPr lang="en-US" sz="1600" dirty="0">
                  <a:latin typeface="Helvetica" panose="020B0604020202020204" pitchFamily="34" charset="0"/>
                  <a:cs typeface="Helvetica" panose="020B0604020202020204" pitchFamily="34" charset="0"/>
                </a:rPr>
                <a:t>Premium</a:t>
              </a:r>
            </a:p>
          </p:txBody>
        </p:sp>
        <p:sp>
          <p:nvSpPr>
            <p:cNvPr id="42" name="TextBox 41">
              <a:extLst>
                <a:ext uri="{FF2B5EF4-FFF2-40B4-BE49-F238E27FC236}">
                  <a16:creationId xmlns:a16="http://schemas.microsoft.com/office/drawing/2014/main" id="{65FDC296-4929-674D-A359-AAF6EEA0908A}"/>
                </a:ext>
              </a:extLst>
            </p:cNvPr>
            <p:cNvSpPr txBox="1"/>
            <p:nvPr/>
          </p:nvSpPr>
          <p:spPr>
            <a:xfrm>
              <a:off x="2664969" y="3186575"/>
              <a:ext cx="291819" cy="135113"/>
            </a:xfrm>
            <a:prstGeom prst="rect">
              <a:avLst/>
            </a:prstGeom>
            <a:noFill/>
          </p:spPr>
          <p:txBody>
            <a:bodyPr wrap="none" lIns="0" tIns="0" rIns="0" bIns="0" rtlCol="0">
              <a:spAutoFit/>
            </a:bodyPr>
            <a:lstStyle/>
            <a:p>
              <a:pPr algn="ctr"/>
              <a:r>
                <a:rPr lang="en-US" sz="1600" b="1" dirty="0">
                  <a:solidFill>
                    <a:srgbClr val="2D4E75"/>
                  </a:solidFill>
                  <a:latin typeface="Helvetica" panose="020B0604020202020204" pitchFamily="34" charset="0"/>
                  <a:cs typeface="Helvetica" panose="020B0604020202020204" pitchFamily="34" charset="0"/>
                </a:rPr>
                <a:t>$225</a:t>
              </a:r>
            </a:p>
          </p:txBody>
        </p:sp>
        <p:sp>
          <p:nvSpPr>
            <p:cNvPr id="43" name="TextBox 42">
              <a:extLst>
                <a:ext uri="{FF2B5EF4-FFF2-40B4-BE49-F238E27FC236}">
                  <a16:creationId xmlns:a16="http://schemas.microsoft.com/office/drawing/2014/main" id="{BACE326D-FA44-EF4A-B625-035A305D7632}"/>
                </a:ext>
              </a:extLst>
            </p:cNvPr>
            <p:cNvSpPr txBox="1"/>
            <p:nvPr/>
          </p:nvSpPr>
          <p:spPr>
            <a:xfrm>
              <a:off x="946963" y="2519355"/>
              <a:ext cx="547674" cy="135113"/>
            </a:xfrm>
            <a:prstGeom prst="rect">
              <a:avLst/>
            </a:prstGeom>
            <a:noFill/>
          </p:spPr>
          <p:txBody>
            <a:bodyPr wrap="none" lIns="0" tIns="0" rIns="0" bIns="0" rtlCol="0">
              <a:spAutoFit/>
            </a:bodyPr>
            <a:lstStyle/>
            <a:p>
              <a:pPr algn="ctr"/>
              <a:r>
                <a:rPr lang="en-US" sz="1600" dirty="0">
                  <a:latin typeface="Helvetica" panose="020B0604020202020204" pitchFamily="34" charset="0"/>
                  <a:cs typeface="Helvetica" panose="020B0604020202020204" pitchFamily="34" charset="0"/>
                </a:rPr>
                <a:t>$100,000</a:t>
              </a:r>
            </a:p>
          </p:txBody>
        </p:sp>
        <p:sp>
          <p:nvSpPr>
            <p:cNvPr id="44" name="TextBox 43">
              <a:extLst>
                <a:ext uri="{FF2B5EF4-FFF2-40B4-BE49-F238E27FC236}">
                  <a16:creationId xmlns:a16="http://schemas.microsoft.com/office/drawing/2014/main" id="{BC4F9D93-51BE-DD44-AB33-2BC790D73C6A}"/>
                </a:ext>
              </a:extLst>
            </p:cNvPr>
            <p:cNvSpPr txBox="1"/>
            <p:nvPr/>
          </p:nvSpPr>
          <p:spPr>
            <a:xfrm>
              <a:off x="1701825" y="2521737"/>
              <a:ext cx="547674" cy="135113"/>
            </a:xfrm>
            <a:prstGeom prst="rect">
              <a:avLst/>
            </a:prstGeom>
            <a:noFill/>
          </p:spPr>
          <p:txBody>
            <a:bodyPr wrap="none" lIns="0" tIns="0" rIns="0" bIns="0" rtlCol="0">
              <a:spAutoFit/>
            </a:bodyPr>
            <a:lstStyle/>
            <a:p>
              <a:pPr algn="ctr"/>
              <a:r>
                <a:rPr lang="en-US" sz="1600" dirty="0">
                  <a:latin typeface="Helvetica" panose="020B0604020202020204" pitchFamily="34" charset="0"/>
                  <a:cs typeface="Helvetica" panose="020B0604020202020204" pitchFamily="34" charset="0"/>
                </a:rPr>
                <a:t>$100,000</a:t>
              </a:r>
            </a:p>
          </p:txBody>
        </p:sp>
        <p:sp>
          <p:nvSpPr>
            <p:cNvPr id="45" name="TextBox 44">
              <a:extLst>
                <a:ext uri="{FF2B5EF4-FFF2-40B4-BE49-F238E27FC236}">
                  <a16:creationId xmlns:a16="http://schemas.microsoft.com/office/drawing/2014/main" id="{09B2B6BC-5923-EC4B-ACCF-F7C8AC452345}"/>
                </a:ext>
              </a:extLst>
            </p:cNvPr>
            <p:cNvSpPr txBox="1"/>
            <p:nvPr/>
          </p:nvSpPr>
          <p:spPr>
            <a:xfrm>
              <a:off x="3392098" y="2717181"/>
              <a:ext cx="474719" cy="135113"/>
            </a:xfrm>
            <a:prstGeom prst="rect">
              <a:avLst/>
            </a:prstGeom>
            <a:noFill/>
          </p:spPr>
          <p:txBody>
            <a:bodyPr wrap="none" lIns="0" tIns="0" rIns="0" bIns="0" rtlCol="0">
              <a:spAutoFit/>
            </a:bodyPr>
            <a:lstStyle/>
            <a:p>
              <a:pPr algn="ctr"/>
              <a:r>
                <a:rPr lang="en-US" sz="1600" dirty="0">
                  <a:latin typeface="Helvetica" panose="020B0604020202020204" pitchFamily="34" charset="0"/>
                  <a:cs typeface="Helvetica" panose="020B0604020202020204" pitchFamily="34" charset="0"/>
                </a:rPr>
                <a:t>$76,880</a:t>
              </a:r>
            </a:p>
          </p:txBody>
        </p:sp>
      </p:grpSp>
      <p:sp>
        <p:nvSpPr>
          <p:cNvPr id="46" name="Rectangle 15">
            <a:extLst>
              <a:ext uri="{FF2B5EF4-FFF2-40B4-BE49-F238E27FC236}">
                <a16:creationId xmlns:a16="http://schemas.microsoft.com/office/drawing/2014/main" id="{A83E90D3-77F1-5E41-A163-409368DF4631}"/>
              </a:ext>
            </a:extLst>
          </p:cNvPr>
          <p:cNvSpPr txBox="1">
            <a:spLocks noChangeArrowheads="1"/>
          </p:cNvSpPr>
          <p:nvPr/>
        </p:nvSpPr>
        <p:spPr bwMode="auto">
          <a:xfrm>
            <a:off x="629361" y="2698171"/>
            <a:ext cx="5183257" cy="9917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lgn="l" rtl="0" eaLnBrk="0" fontAlgn="base" hangingPunct="0">
              <a:lnSpc>
                <a:spcPct val="85000"/>
              </a:lnSpc>
              <a:spcBef>
                <a:spcPct val="0"/>
              </a:spcBef>
              <a:spcAft>
                <a:spcPts val="600"/>
              </a:spcAft>
              <a:buClr>
                <a:srgbClr val="003366"/>
              </a:buClr>
              <a:buChar char="•"/>
              <a:defRPr sz="3200">
                <a:solidFill>
                  <a:schemeClr val="tx1"/>
                </a:solidFill>
                <a:latin typeface="+mn-lt"/>
                <a:ea typeface="MS PGothic" pitchFamily="34" charset="-128"/>
                <a:cs typeface="Arial Unicode MS" charset="0"/>
              </a:defRPr>
            </a:lvl1pPr>
            <a:lvl2pPr marL="742950" indent="-285750" algn="l" rtl="0" eaLnBrk="0" fontAlgn="base" hangingPunct="0">
              <a:lnSpc>
                <a:spcPct val="85000"/>
              </a:lnSpc>
              <a:spcBef>
                <a:spcPct val="0"/>
              </a:spcBef>
              <a:spcAft>
                <a:spcPts val="600"/>
              </a:spcAft>
              <a:buChar char="–"/>
              <a:defRPr sz="2800">
                <a:solidFill>
                  <a:schemeClr val="tx1"/>
                </a:solidFill>
                <a:latin typeface="+mn-lt"/>
                <a:ea typeface="Arial Unicode MS" charset="0"/>
                <a:cs typeface="Arial Unicode MS" charset="0"/>
              </a:defRPr>
            </a:lvl2pPr>
            <a:lvl3pPr marL="1143000" indent="-228600" algn="l" rtl="0" eaLnBrk="0" fontAlgn="base" hangingPunct="0">
              <a:lnSpc>
                <a:spcPct val="85000"/>
              </a:lnSpc>
              <a:spcBef>
                <a:spcPct val="0"/>
              </a:spcBef>
              <a:spcAft>
                <a:spcPts val="600"/>
              </a:spcAft>
              <a:buChar char="•"/>
              <a:defRPr sz="2400">
                <a:solidFill>
                  <a:schemeClr val="tx1"/>
                </a:solidFill>
                <a:latin typeface="+mn-lt"/>
                <a:ea typeface="Arial Unicode MS" charset="0"/>
                <a:cs typeface="Arial Unicode MS" charset="0"/>
              </a:defRPr>
            </a:lvl3pPr>
            <a:lvl4pPr marL="16002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4pPr>
            <a:lvl5pPr marL="20574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0" charset="-128"/>
              </a:defRPr>
            </a:lvl9pPr>
          </a:lstStyle>
          <a:p>
            <a:pPr marL="0" indent="0" algn="ctr" eaLnBrk="1" hangingPunct="1">
              <a:lnSpc>
                <a:spcPts val="1600"/>
              </a:lnSpc>
              <a:buFontTx/>
              <a:buNone/>
              <a:defRPr/>
            </a:pPr>
            <a:r>
              <a:rPr lang="en-US" altLang="en-US" sz="2800" b="1" kern="0" dirty="0">
                <a:solidFill>
                  <a:srgbClr val="E4021D"/>
                </a:solidFill>
                <a:latin typeface="Helvetica"/>
                <a:ea typeface="Arial Unicode MS" panose="020B0604020202020204" pitchFamily="34" charset="-128"/>
                <a:cs typeface="Helvetica"/>
              </a:rPr>
              <a:t>Cash Value Life Insurance</a:t>
            </a:r>
            <a:br>
              <a:rPr lang="en-US" altLang="en-US" sz="2800" b="1" kern="0" dirty="0">
                <a:solidFill>
                  <a:srgbClr val="E4021D"/>
                </a:solidFill>
                <a:latin typeface="Helvetica"/>
                <a:ea typeface="Arial Unicode MS" panose="020B0604020202020204" pitchFamily="34" charset="-128"/>
                <a:cs typeface="Helvetica"/>
              </a:rPr>
            </a:br>
            <a:r>
              <a:rPr lang="en-US" altLang="en-US" sz="2000" kern="0" dirty="0">
                <a:latin typeface="Helvetica"/>
                <a:ea typeface="Arial Unicode MS" panose="020B0604020202020204" pitchFamily="34" charset="-128"/>
                <a:cs typeface="Helvetica"/>
              </a:rPr>
              <a:t>(Whole Life, Universal Life, Variable Life)</a:t>
            </a:r>
          </a:p>
        </p:txBody>
      </p:sp>
      <p:sp>
        <p:nvSpPr>
          <p:cNvPr id="47" name="Rectangle 15">
            <a:extLst>
              <a:ext uri="{FF2B5EF4-FFF2-40B4-BE49-F238E27FC236}">
                <a16:creationId xmlns:a16="http://schemas.microsoft.com/office/drawing/2014/main" id="{97E217DC-E11A-F44B-8864-A30F9E3B26FA}"/>
              </a:ext>
            </a:extLst>
          </p:cNvPr>
          <p:cNvSpPr txBox="1">
            <a:spLocks noChangeArrowheads="1"/>
          </p:cNvSpPr>
          <p:nvPr/>
        </p:nvSpPr>
        <p:spPr bwMode="auto">
          <a:xfrm>
            <a:off x="6453577" y="2232002"/>
            <a:ext cx="5183258" cy="1127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lgn="l" rtl="0" eaLnBrk="0" fontAlgn="base" hangingPunct="0">
              <a:lnSpc>
                <a:spcPct val="85000"/>
              </a:lnSpc>
              <a:spcBef>
                <a:spcPct val="0"/>
              </a:spcBef>
              <a:spcAft>
                <a:spcPts val="600"/>
              </a:spcAft>
              <a:buClr>
                <a:srgbClr val="003366"/>
              </a:buClr>
              <a:buChar char="•"/>
              <a:defRPr sz="3200">
                <a:solidFill>
                  <a:schemeClr val="tx1"/>
                </a:solidFill>
                <a:latin typeface="+mn-lt"/>
                <a:ea typeface="MS PGothic" pitchFamily="34" charset="-128"/>
                <a:cs typeface="Arial Unicode MS" charset="0"/>
              </a:defRPr>
            </a:lvl1pPr>
            <a:lvl2pPr marL="742950" indent="-285750" algn="l" rtl="0" eaLnBrk="0" fontAlgn="base" hangingPunct="0">
              <a:lnSpc>
                <a:spcPct val="85000"/>
              </a:lnSpc>
              <a:spcBef>
                <a:spcPct val="0"/>
              </a:spcBef>
              <a:spcAft>
                <a:spcPts val="600"/>
              </a:spcAft>
              <a:buChar char="–"/>
              <a:defRPr sz="2800">
                <a:solidFill>
                  <a:schemeClr val="tx1"/>
                </a:solidFill>
                <a:latin typeface="+mn-lt"/>
                <a:ea typeface="Arial Unicode MS" charset="0"/>
                <a:cs typeface="Arial Unicode MS" charset="0"/>
              </a:defRPr>
            </a:lvl2pPr>
            <a:lvl3pPr marL="1143000" indent="-228600" algn="l" rtl="0" eaLnBrk="0" fontAlgn="base" hangingPunct="0">
              <a:lnSpc>
                <a:spcPct val="85000"/>
              </a:lnSpc>
              <a:spcBef>
                <a:spcPct val="0"/>
              </a:spcBef>
              <a:spcAft>
                <a:spcPts val="600"/>
              </a:spcAft>
              <a:buChar char="•"/>
              <a:defRPr sz="2400">
                <a:solidFill>
                  <a:schemeClr val="tx1"/>
                </a:solidFill>
                <a:latin typeface="+mn-lt"/>
                <a:ea typeface="Arial Unicode MS" charset="0"/>
                <a:cs typeface="Arial Unicode MS" charset="0"/>
              </a:defRPr>
            </a:lvl3pPr>
            <a:lvl4pPr marL="16002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4pPr>
            <a:lvl5pPr marL="2057400" indent="-228600" algn="l" rtl="0" eaLnBrk="0" fontAlgn="base" hangingPunct="0">
              <a:lnSpc>
                <a:spcPct val="85000"/>
              </a:lnSpc>
              <a:spcBef>
                <a:spcPct val="0"/>
              </a:spcBef>
              <a:spcAft>
                <a:spcPts val="600"/>
              </a:spcAft>
              <a:buChar char="»"/>
              <a:defRPr sz="2000">
                <a:solidFill>
                  <a:schemeClr val="tx1"/>
                </a:solidFill>
                <a:latin typeface="+mn-lt"/>
                <a:ea typeface="Arial Unicode MS" charset="0"/>
                <a:cs typeface="Arial Unicode MS"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0"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0"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0"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0" charset="-128"/>
              </a:defRPr>
            </a:lvl9pPr>
          </a:lstStyle>
          <a:p>
            <a:pPr marL="0" indent="0" algn="ctr" eaLnBrk="1" hangingPunct="1">
              <a:buFontTx/>
              <a:buNone/>
              <a:defRPr/>
            </a:pPr>
            <a:r>
              <a:rPr lang="en-US" altLang="en-US" sz="2800" b="1" kern="0" dirty="0">
                <a:solidFill>
                  <a:srgbClr val="0E669A"/>
                </a:solidFill>
                <a:latin typeface="Helvetica"/>
                <a:ea typeface="Arial Unicode MS" panose="020B0604020202020204" pitchFamily="34" charset="-128"/>
                <a:cs typeface="Helvetica"/>
              </a:rPr>
              <a:t>Buy Term and Invest the Difference</a:t>
            </a:r>
            <a:endParaRPr lang="en-US" altLang="en-US" sz="2000" kern="0" dirty="0">
              <a:latin typeface="Helvetica"/>
              <a:ea typeface="Arial Unicode MS" panose="020B0604020202020204" pitchFamily="34" charset="-128"/>
              <a:cs typeface="Helvetica"/>
            </a:endParaRPr>
          </a:p>
        </p:txBody>
      </p:sp>
      <p:sp>
        <p:nvSpPr>
          <p:cNvPr id="48" name="Title 2">
            <a:extLst>
              <a:ext uri="{FF2B5EF4-FFF2-40B4-BE49-F238E27FC236}">
                <a16:creationId xmlns:a16="http://schemas.microsoft.com/office/drawing/2014/main" id="{00FC95AD-948F-7B44-8296-CCC2D3F4ECDC}"/>
              </a:ext>
            </a:extLst>
          </p:cNvPr>
          <p:cNvSpPr txBox="1">
            <a:spLocks/>
          </p:cNvSpPr>
          <p:nvPr/>
        </p:nvSpPr>
        <p:spPr>
          <a:xfrm>
            <a:off x="648473" y="810670"/>
            <a:ext cx="11148180" cy="10871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US" altLang="en-US" sz="4400" dirty="0">
                <a:solidFill>
                  <a:srgbClr val="34526F"/>
                </a:solidFill>
                <a:latin typeface="Trattatello" panose="020F0403020200020303" pitchFamily="34" charset="0"/>
                <a:cs typeface="Ravie" panose="020F0502020204030204" pitchFamily="34" charset="0"/>
              </a:rPr>
              <a:t>Life Insurance: There Are Two Options</a:t>
            </a:r>
            <a:endParaRPr lang="en-US" sz="4400" dirty="0">
              <a:latin typeface="Trattatello" panose="020F0403020200020303" pitchFamily="34" charset="0"/>
              <a:cs typeface="Ravie" panose="020F0502020204030204" pitchFamily="34" charset="0"/>
            </a:endParaRPr>
          </a:p>
        </p:txBody>
      </p:sp>
    </p:spTree>
    <p:extLst>
      <p:ext uri="{BB962C8B-B14F-4D97-AF65-F5344CB8AC3E}">
        <p14:creationId xmlns:p14="http://schemas.microsoft.com/office/powerpoint/2010/main" val="224420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5856AE-FE33-854C-9C5E-06A874409ADD}"/>
              </a:ext>
            </a:extLst>
          </p:cNvPr>
          <p:cNvPicPr>
            <a:picLocks noChangeAspect="1"/>
          </p:cNvPicPr>
          <p:nvPr/>
        </p:nvPicPr>
        <p:blipFill>
          <a:blip r:embed="rId2"/>
          <a:stretch>
            <a:fillRect/>
          </a:stretch>
        </p:blipFill>
        <p:spPr>
          <a:xfrm>
            <a:off x="952497" y="1110911"/>
            <a:ext cx="10570515" cy="5439512"/>
          </a:xfrm>
          <a:prstGeom prst="rect">
            <a:avLst/>
          </a:prstGeom>
        </p:spPr>
      </p:pic>
      <p:sp>
        <p:nvSpPr>
          <p:cNvPr id="6" name="Text Placeholder 5">
            <a:extLst>
              <a:ext uri="{FF2B5EF4-FFF2-40B4-BE49-F238E27FC236}">
                <a16:creationId xmlns:a16="http://schemas.microsoft.com/office/drawing/2014/main" id="{1CB1C948-630F-FE45-B24F-B9F136B06939}"/>
              </a:ext>
            </a:extLst>
          </p:cNvPr>
          <p:cNvSpPr>
            <a:spLocks noGrp="1"/>
          </p:cNvSpPr>
          <p:nvPr>
            <p:ph type="body" sz="half" idx="2"/>
          </p:nvPr>
        </p:nvSpPr>
        <p:spPr>
          <a:xfrm>
            <a:off x="1285526" y="0"/>
            <a:ext cx="9904459" cy="1371599"/>
          </a:xfrm>
        </p:spPr>
        <p:txBody>
          <a:bodyPr>
            <a:normAutofit/>
          </a:bodyPr>
          <a:lstStyle/>
          <a:p>
            <a:pPr algn="ctr"/>
            <a:r>
              <a:rPr lang="en-US" altLang="en-US" sz="4000" b="1" dirty="0">
                <a:solidFill>
                  <a:srgbClr val="34526F"/>
                </a:solidFill>
                <a:latin typeface="Papyrus" panose="020B0602040200020303" pitchFamily="34" charset="77"/>
              </a:rPr>
              <a:t>The Theory of Decreasing Responsibility</a:t>
            </a:r>
            <a:endParaRPr lang="en-US" sz="4000" b="1" dirty="0">
              <a:latin typeface="Papyrus" panose="020B0602040200020303" pitchFamily="34" charset="77"/>
            </a:endParaRPr>
          </a:p>
        </p:txBody>
      </p:sp>
    </p:spTree>
    <p:extLst>
      <p:ext uri="{BB962C8B-B14F-4D97-AF65-F5344CB8AC3E}">
        <p14:creationId xmlns:p14="http://schemas.microsoft.com/office/powerpoint/2010/main" val="12782470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{BBC85C22-484E-4040-8785-49B7CFC38C6D}tf10001122</Template>
  <TotalTime>337</TotalTime>
  <Words>397</Words>
  <Application>Microsoft Macintosh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STHupo</vt:lpstr>
      <vt:lpstr>Arial</vt:lpstr>
      <vt:lpstr>Cavolini</vt:lpstr>
      <vt:lpstr>Helvetica</vt:lpstr>
      <vt:lpstr>Papyrus</vt:lpstr>
      <vt:lpstr>PHOSPHATE INLINE</vt:lpstr>
      <vt:lpstr>Trattatello</vt:lpstr>
      <vt:lpstr>Tw Cen MT</vt:lpstr>
      <vt:lpstr>Circuit</vt:lpstr>
      <vt:lpstr>KITCHEN TABLE</vt:lpstr>
      <vt:lpstr>To help families  earn more income  and  become properly protected,  debt free &amp;  financially independent. </vt:lpstr>
      <vt:lpstr>PowerPoint Presentation</vt:lpstr>
      <vt:lpstr>Bypass the Middleman – Become an Owner, Not a Loaner</vt:lpstr>
      <vt:lpstr>The Rule of 72</vt:lpstr>
      <vt:lpstr>PowerPoint Presentation</vt:lpstr>
      <vt:lpstr>Income protection</vt:lpstr>
      <vt:lpstr>PowerPoint Presentation</vt:lpstr>
      <vt:lpstr>PowerPoint Presentation</vt:lpstr>
      <vt:lpstr>People Don’t Plan to Fail, They Fail to Plan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Seta Mapu</dc:creator>
  <cp:lastModifiedBy>Seta Mapu</cp:lastModifiedBy>
  <cp:revision>17</cp:revision>
  <dcterms:created xsi:type="dcterms:W3CDTF">2021-05-30T02:56:44Z</dcterms:created>
  <dcterms:modified xsi:type="dcterms:W3CDTF">2021-05-30T08:34:21Z</dcterms:modified>
</cp:coreProperties>
</file>