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satOff val="1848"/>
              <a:lumOff val="-15262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73100" y="2870200"/>
            <a:ext cx="23050500" cy="45593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673100" y="7416800"/>
            <a:ext cx="23050500" cy="1816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2387600" y="8001000"/>
            <a:ext cx="19621500" cy="6477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22"/>
          </p:nvPr>
        </p:nvSpPr>
        <p:spPr>
          <a:xfrm>
            <a:off x="2374900" y="5892800"/>
            <a:ext cx="19621500" cy="8509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4280774" y="-1688429"/>
            <a:ext cx="15829857" cy="118491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2387600" y="9728200"/>
            <a:ext cx="19621500" cy="1803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2387600" y="11518900"/>
            <a:ext cx="19621500" cy="1600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673100" y="4572000"/>
            <a:ext cx="23050500" cy="45593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10590462" y="1511300"/>
            <a:ext cx="13644824" cy="1212873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673100" y="1435100"/>
            <a:ext cx="11049000" cy="5461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673100" y="6870700"/>
            <a:ext cx="11049000" cy="5461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736600" indent="-736600">
              <a:lnSpc>
                <a:spcPct val="120000"/>
              </a:lnSpc>
              <a:spcBef>
                <a:spcPts val="6500"/>
              </a:spcBef>
              <a:defRPr sz="6400"/>
            </a:lvl1pPr>
            <a:lvl2pPr marL="1473200" indent="-736600">
              <a:lnSpc>
                <a:spcPct val="120000"/>
              </a:lnSpc>
              <a:spcBef>
                <a:spcPts val="6500"/>
              </a:spcBef>
              <a:defRPr sz="6400"/>
            </a:lvl2pPr>
            <a:lvl3pPr marL="2209800" indent="-736600">
              <a:lnSpc>
                <a:spcPct val="120000"/>
              </a:lnSpc>
              <a:spcBef>
                <a:spcPts val="6500"/>
              </a:spcBef>
              <a:defRPr sz="6400"/>
            </a:lvl3pPr>
            <a:lvl4pPr marL="2946400" indent="-736600">
              <a:lnSpc>
                <a:spcPct val="120000"/>
              </a:lnSpc>
              <a:spcBef>
                <a:spcPts val="6500"/>
              </a:spcBef>
              <a:defRPr sz="6400"/>
            </a:lvl4pPr>
            <a:lvl5pPr marL="3683000" indent="-736600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11814854" y="3230211"/>
            <a:ext cx="11753235" cy="1044731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1435100" y="1066800"/>
            <a:ext cx="21501100" cy="11557000"/>
          </a:xfrm>
          <a:prstGeom prst="rect">
            <a:avLst/>
          </a:prstGeom>
        </p:spPr>
        <p:txBody>
          <a:bodyPr/>
          <a:lstStyle>
            <a:lvl1pPr marL="736600" indent="-736600">
              <a:lnSpc>
                <a:spcPct val="120000"/>
              </a:lnSpc>
              <a:spcBef>
                <a:spcPts val="6500"/>
              </a:spcBef>
              <a:defRPr sz="6400"/>
            </a:lvl1pPr>
            <a:lvl2pPr marL="1473200" indent="-736600">
              <a:lnSpc>
                <a:spcPct val="120000"/>
              </a:lnSpc>
              <a:spcBef>
                <a:spcPts val="6500"/>
              </a:spcBef>
              <a:defRPr sz="6400"/>
            </a:lvl2pPr>
            <a:lvl3pPr marL="2209800" indent="-736600">
              <a:lnSpc>
                <a:spcPct val="120000"/>
              </a:lnSpc>
              <a:spcBef>
                <a:spcPts val="6500"/>
              </a:spcBef>
              <a:defRPr sz="6400"/>
            </a:lvl3pPr>
            <a:lvl4pPr marL="2946400" indent="-736600">
              <a:lnSpc>
                <a:spcPct val="120000"/>
              </a:lnSpc>
              <a:spcBef>
                <a:spcPts val="6500"/>
              </a:spcBef>
              <a:defRPr sz="6400"/>
            </a:lvl4pPr>
            <a:lvl5pPr marL="3683000" indent="-736600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2-033_1302x975.jpeg"/>
          <p:cNvSpPr/>
          <p:nvPr>
            <p:ph type="pic" sz="half" idx="21"/>
          </p:nvPr>
        </p:nvSpPr>
        <p:spPr>
          <a:xfrm>
            <a:off x="12407900" y="5715000"/>
            <a:ext cx="11023600" cy="8255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half" idx="22"/>
          </p:nvPr>
        </p:nvSpPr>
        <p:spPr>
          <a:xfrm>
            <a:off x="12420600" y="-673100"/>
            <a:ext cx="11023600" cy="8255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2-10-superquadro_1631x2178.jpeg"/>
          <p:cNvSpPr/>
          <p:nvPr>
            <p:ph type="pic" idx="23"/>
          </p:nvPr>
        </p:nvSpPr>
        <p:spPr>
          <a:xfrm>
            <a:off x="-825499" y="-2108200"/>
            <a:ext cx="13804901" cy="184432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673100" y="355600"/>
            <a:ext cx="23050500" cy="342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673100" y="3835400"/>
            <a:ext cx="23050500" cy="886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76100" y="13081000"/>
            <a:ext cx="419100" cy="457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titleStyle>
    <p:bodyStyle>
      <a:lvl1pPr marL="5842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11684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17526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23368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29210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35052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40894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46736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52578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Blue_Eyes_1800x1800 - orange .jpg" descr="Blue_Eyes_1800x1800 - orange .jp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330" y="-29742"/>
            <a:ext cx="24625540" cy="14707960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Force for Good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12600">
                <a:solidFill>
                  <a:srgbClr val="FFFFFF"/>
                </a:solidFill>
              </a:defRPr>
            </a:lvl1pPr>
          </a:lstStyle>
          <a:p>
            <a:pPr/>
            <a:r>
              <a:t>Force for Good </a:t>
            </a:r>
          </a:p>
        </p:txBody>
      </p:sp>
      <p:sp>
        <p:nvSpPr>
          <p:cNvPr id="121" name="Training Manual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6600">
                <a:solidFill>
                  <a:srgbClr val="FFFFFF"/>
                </a:solidFill>
              </a:defRPr>
            </a:lvl1pPr>
          </a:lstStyle>
          <a:p>
            <a:pPr/>
            <a:r>
              <a:t>Training Manual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Urpose"/>
          <p:cNvSpPr txBox="1"/>
          <p:nvPr>
            <p:ph type="title"/>
          </p:nvPr>
        </p:nvSpPr>
        <p:spPr>
          <a:xfrm>
            <a:off x="666750" y="493286"/>
            <a:ext cx="23050501" cy="4559301"/>
          </a:xfrm>
          <a:prstGeom prst="rect">
            <a:avLst/>
          </a:prstGeom>
        </p:spPr>
        <p:txBody>
          <a:bodyPr/>
          <a:lstStyle/>
          <a:p>
            <a:pPr/>
            <a:r>
              <a:t>PUrpose</a:t>
            </a:r>
          </a:p>
        </p:txBody>
      </p:sp>
      <p:sp>
        <p:nvSpPr>
          <p:cNvPr id="124" name="The purpose of this manual is to:…"/>
          <p:cNvSpPr txBox="1"/>
          <p:nvPr/>
        </p:nvSpPr>
        <p:spPr>
          <a:xfrm>
            <a:off x="7971848" y="4635499"/>
            <a:ext cx="8440304" cy="444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The purpose of this manual is to: </a:t>
            </a:r>
          </a:p>
          <a:p>
            <a:pPr/>
          </a:p>
          <a:p>
            <a:pPr marL="228600" indent="-228600">
              <a:buSzPct val="100000"/>
              <a:buAutoNum type="arabicPeriod" startAt="1"/>
            </a:pPr>
            <a:r>
              <a:t>Prospect for new clients</a:t>
            </a:r>
          </a:p>
          <a:p>
            <a:pPr marL="228600" indent="-228600">
              <a:buSzPct val="100000"/>
              <a:buAutoNum type="arabicPeriod" startAt="1"/>
            </a:pPr>
            <a:r>
              <a:t>Sell policies to clients </a:t>
            </a:r>
          </a:p>
          <a:p>
            <a:pPr marL="228600" indent="-228600">
              <a:buSzPct val="100000"/>
              <a:buAutoNum type="arabicPeriod" startAt="1"/>
            </a:pPr>
            <a:r>
              <a:t>Recruit new team members </a:t>
            </a:r>
          </a:p>
          <a:p>
            <a:pPr marL="228600" indent="-228600">
              <a:buSzPct val="100000"/>
              <a:buAutoNum type="arabicPeriod" startAt="1"/>
            </a:pPr>
            <a:r>
              <a:t>Train new team members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ltural specificity"/>
          <p:cNvSpPr txBox="1"/>
          <p:nvPr>
            <p:ph type="title"/>
          </p:nvPr>
        </p:nvSpPr>
        <p:spPr>
          <a:xfrm>
            <a:off x="666750" y="493286"/>
            <a:ext cx="23050500" cy="4559301"/>
          </a:xfrm>
          <a:prstGeom prst="rect">
            <a:avLst/>
          </a:prstGeom>
        </p:spPr>
        <p:txBody>
          <a:bodyPr/>
          <a:lstStyle/>
          <a:p>
            <a:pPr/>
            <a:r>
              <a:t>Cultural specificity</a:t>
            </a:r>
          </a:p>
        </p:txBody>
      </p:sp>
      <p:sp>
        <p:nvSpPr>
          <p:cNvPr id="127" name="This manual is specifically tailored for:…"/>
          <p:cNvSpPr txBox="1"/>
          <p:nvPr/>
        </p:nvSpPr>
        <p:spPr>
          <a:xfrm>
            <a:off x="7464747" y="4353019"/>
            <a:ext cx="9454506" cy="589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This manual is specifically tailored for:</a:t>
            </a:r>
          </a:p>
          <a:p>
            <a:pPr/>
          </a:p>
          <a:p>
            <a:pPr marL="228600" indent="-228600">
              <a:buSzPct val="100000"/>
              <a:buChar char="•"/>
            </a:pPr>
            <a:r>
              <a:t>Polynesian &amp; Hawaiian </a:t>
            </a:r>
          </a:p>
          <a:p>
            <a:pPr marL="228600" indent="-228600">
              <a:buSzPct val="100000"/>
              <a:buChar char="•"/>
            </a:pPr>
            <a:r>
              <a:t>Later Day Saints </a:t>
            </a:r>
          </a:p>
          <a:p>
            <a:pPr marL="228600" indent="-228600">
              <a:buSzPct val="100000"/>
              <a:buChar char="•"/>
            </a:pPr>
            <a:r>
              <a:t>Working and hard-working </a:t>
            </a:r>
          </a:p>
          <a:p>
            <a:pPr marL="228600" indent="-228600">
              <a:buSzPct val="100000"/>
              <a:buChar char="•"/>
            </a:pPr>
            <a:r>
              <a:t>Families</a:t>
            </a:r>
          </a:p>
          <a:p>
            <a:pPr marL="228600" indent="-228600">
              <a:buSzPct val="100000"/>
              <a:buChar char="•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able of Contents"/>
          <p:cNvSpPr txBox="1"/>
          <p:nvPr>
            <p:ph type="title"/>
          </p:nvPr>
        </p:nvSpPr>
        <p:spPr>
          <a:xfrm>
            <a:off x="988483" y="-471914"/>
            <a:ext cx="23050501" cy="4559301"/>
          </a:xfrm>
          <a:prstGeom prst="rect">
            <a:avLst/>
          </a:prstGeom>
        </p:spPr>
        <p:txBody>
          <a:bodyPr/>
          <a:lstStyle/>
          <a:p>
            <a:pPr/>
            <a:r>
              <a:t>table of Contents</a:t>
            </a:r>
          </a:p>
        </p:txBody>
      </p:sp>
      <p:graphicFrame>
        <p:nvGraphicFramePr>
          <p:cNvPr id="130" name="Table"/>
          <p:cNvGraphicFramePr/>
          <p:nvPr/>
        </p:nvGraphicFramePr>
        <p:xfrm>
          <a:off x="1836405" y="2997200"/>
          <a:ext cx="21367357" cy="1015126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136888"/>
                <a:gridCol w="3824215"/>
                <a:gridCol w="8795800"/>
                <a:gridCol w="6597753"/>
              </a:tblGrid>
              <a:tr h="779889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Prospecting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Hot Market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4500">
                          <a:solidFill>
                            <a:srgbClr val="5A5F5E"/>
                          </a:solidFill>
                        </a:rPr>
                        <a:t>How to approach  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79889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5A5F5E"/>
                          </a:solidFill>
                        </a:rPr>
                        <a:t>(just getting the appointment)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Talk Story 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79889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Social Media Posts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779889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Inviting to Opp Nite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779889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List of 25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779889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Networking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5A5F5E"/>
                          </a:solidFill>
                        </a:rPr>
                        <a:t>Personally branded marketing materials 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79889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Elevator pitch 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79889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Follow-up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779889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One-liners 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79889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Sales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Kitchen Table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Presentation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79889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900">
                          <a:solidFill>
                            <a:srgbClr val="5A5F5E"/>
                          </a:solidFill>
                        </a:rPr>
                        <a:t>Building the dream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Zoom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779889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IBA (Individual Business Associate)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779889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Life Application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2" name="Table"/>
          <p:cNvGraphicFramePr/>
          <p:nvPr/>
        </p:nvGraphicFramePr>
        <p:xfrm>
          <a:off x="1514671" y="1185333"/>
          <a:ext cx="21627025" cy="11931497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162872"/>
                <a:gridCol w="3870716"/>
                <a:gridCol w="8387791"/>
                <a:gridCol w="7192944"/>
              </a:tblGrid>
              <a:tr h="794586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Financial Needs Analysis (FNA)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4500">
                          <a:solidFill>
                            <a:srgbClr val="5A5F5E"/>
                          </a:solidFill>
                        </a:rPr>
                        <a:t>Long 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94586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26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94586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Client Solutions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Home security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94586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Legal Shield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94586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Car insurance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94586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Securities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794586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Field Training Bonus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794586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Follow-up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794586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Recruiting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First 7 Days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794586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5A5F5E"/>
                          </a:solidFill>
                        </a:rPr>
                        <a:t>drinking the Cool-Aide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Day 1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4100">
                          <a:solidFill>
                            <a:srgbClr val="5A5F5E"/>
                          </a:solidFill>
                        </a:rPr>
                        <a:t>Meet the family + positive vibes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94586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Day 2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Scheduling into their lifestyle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94586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900">
                          <a:solidFill>
                            <a:srgbClr val="5A5F5E"/>
                          </a:solidFill>
                        </a:rPr>
                        <a:t>Hearing from every family member 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94586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Calendar 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94586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Team branded gifts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94586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7 Day Check-List 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" name="Table"/>
          <p:cNvGraphicFramePr/>
          <p:nvPr/>
        </p:nvGraphicFramePr>
        <p:xfrm>
          <a:off x="1514671" y="1185333"/>
          <a:ext cx="21627025" cy="11931497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162872"/>
                <a:gridCol w="3870716"/>
                <a:gridCol w="8387791"/>
                <a:gridCol w="7192944"/>
              </a:tblGrid>
              <a:tr h="916830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500">
                          <a:solidFill>
                            <a:srgbClr val="5A5F5E"/>
                          </a:solidFill>
                        </a:rPr>
                        <a:t>Admin: Adding them to the team roster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16830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26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Day 3: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P.O.L. Orientation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16830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Day 4: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Super Star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16830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Office Tour (dress)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16830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Day 5: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Study partner/group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16830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90 Day Bonus Plan 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16830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Day 6: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Meet the Field Trainers 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16830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Day 7: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Touch the Heart 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16830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Initiation Ceremony 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16830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32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Eye of the Tiger 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16830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Party (food/drink)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16830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Karaoke 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16830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900">
                          <a:solidFill>
                            <a:srgbClr val="5A5F5E"/>
                          </a:solidFill>
                        </a:rPr>
                        <a:t>Blessing / Anointing 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6" name="Table"/>
          <p:cNvGraphicFramePr/>
          <p:nvPr/>
        </p:nvGraphicFramePr>
        <p:xfrm>
          <a:off x="1514671" y="1185333"/>
          <a:ext cx="21627025" cy="11931497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162872"/>
                <a:gridCol w="3870716"/>
                <a:gridCol w="8387791"/>
                <a:gridCol w="7192944"/>
              </a:tblGrid>
              <a:tr h="744924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Training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Practicing &amp; Rehearsing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Presentation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44924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5A5F5E"/>
                          </a:solidFill>
                        </a:rPr>
                        <a:t>Mastery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Energy, vibe, voice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44924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Regular Team Meetings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744924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Leadership Development 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Authentic Connecting 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44924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Super Self 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44924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5000">
                          <a:solidFill>
                            <a:srgbClr val="5A5F5E"/>
                          </a:solidFill>
                        </a:rPr>
                        <a:t>Life Coaching 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44924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744924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744924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744924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744924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32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744924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744924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744924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39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744924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744924"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50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Recruiting: On-boarding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Recruiting: On-boarding</a:t>
            </a:r>
          </a:p>
          <a:p>
            <a:pPr/>
            <a:r>
              <a:t>the first 7 days</a:t>
            </a:r>
          </a:p>
        </p:txBody>
      </p:sp>
      <p:sp>
        <p:nvSpPr>
          <p:cNvPr id="139" name="Day 1: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</a:lvl1pPr>
          </a:lstStyle>
          <a:p>
            <a:pPr/>
            <a:r>
              <a:t>Day 1: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1. Prospecting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1. Prospecting</a:t>
            </a:r>
          </a:p>
        </p:txBody>
      </p:sp>
      <p:sp>
        <p:nvSpPr>
          <p:cNvPr id="142" name="This is the part of the manual where your team learns how to prospect.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This is the part of the manual where your team learns how to prospect.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535353"/>
      </a:dk1>
      <a:lt1>
        <a:srgbClr val="340053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