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1pPr>
    <a:lvl2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2pPr>
    <a:lvl3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3pPr>
    <a:lvl4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4pPr>
    <a:lvl5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5pPr>
    <a:lvl6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6pPr>
    <a:lvl7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7pPr>
    <a:lvl8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8pPr>
    <a:lvl9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act information"/>
          <p:cNvSpPr txBox="1"/>
          <p:nvPr>
            <p:ph type="body" sz="quarter" idx="13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21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1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ttribution"/>
          <p:cNvSpPr txBox="1"/>
          <p:nvPr>
            <p:ph type="body" sz="quarter" idx="13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3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13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134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518839134_3132x2088.jpg"/>
          <p:cNvSpPr/>
          <p:nvPr>
            <p:ph type="pic" idx="13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766363123_1851x1194.jpg"/>
          <p:cNvSpPr/>
          <p:nvPr>
            <p:ph type="pic" sz="half" idx="14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4" name="981594838_2460x1641.jpg"/>
          <p:cNvSpPr/>
          <p:nvPr>
            <p:ph type="pic" sz="half" idx="15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463013163_3048x2031.jpg"/>
          <p:cNvSpPr/>
          <p:nvPr>
            <p:ph type="pic" idx="13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14407370_Retouch_4050x2379.jpg"/>
          <p:cNvSpPr/>
          <p:nvPr>
            <p:ph type="pic" idx="13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18839134_3132x2088.jpg"/>
          <p:cNvSpPr/>
          <p:nvPr>
            <p:ph type="pic" idx="13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hor and Date"/>
          <p:cNvSpPr txBox="1"/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2" name="Slide Subtitle"/>
          <p:cNvSpPr txBox="1"/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44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45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6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22779989" y="12955885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hor and Date"/>
          <p:cNvSpPr txBox="1"/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5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981594838_2460x1641.jpg"/>
          <p:cNvSpPr/>
          <p:nvPr>
            <p:ph type="pic" idx="13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68" name="Author and Date"/>
          <p:cNvSpPr txBox="1"/>
          <p:nvPr>
            <p:ph type="body" sz="quarter" idx="14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9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70" name="Slide Subtitle"/>
          <p:cNvSpPr txBox="1"/>
          <p:nvPr>
            <p:ph type="body" sz="quarter" idx="15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1071588906_5475x3081_03.jpg" descr="1071588906_5475x3081_03.jpg"/>
          <p:cNvPicPr>
            <a:picLocks noChangeAspect="1"/>
          </p:cNvPicPr>
          <p:nvPr/>
        </p:nvPicPr>
        <p:blipFill>
          <a:blip r:embed="rId2">
            <a:extLst/>
          </a:blip>
          <a:srcRect l="1332" t="47600" r="46378" b="0"/>
          <a:stretch>
            <a:fillRect/>
          </a:stretch>
        </p:blipFill>
        <p:spPr>
          <a:xfrm rot="21594000">
            <a:off x="-15269" y="-21302"/>
            <a:ext cx="24446071" cy="13785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" y="0"/>
                </a:moveTo>
                <a:lnTo>
                  <a:pt x="0" y="21550"/>
                </a:lnTo>
                <a:lnTo>
                  <a:pt x="16175" y="21600"/>
                </a:lnTo>
                <a:lnTo>
                  <a:pt x="21579" y="21600"/>
                </a:lnTo>
                <a:lnTo>
                  <a:pt x="21600" y="67"/>
                </a:lnTo>
                <a:lnTo>
                  <a:pt x="2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9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Author and Date"/>
          <p:cNvSpPr txBox="1"/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8" name="Slide Subtitle"/>
          <p:cNvSpPr txBox="1"/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9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9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91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uthor and Date"/>
          <p:cNvSpPr txBox="1"/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00" name="Agenda Subtitle"/>
          <p:cNvSpPr txBox="1"/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101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10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104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71588906_5475x3081_02.jpg" descr="1071588906_5475x3081_02.jpg"/>
          <p:cNvPicPr>
            <a:picLocks noChangeAspect="1"/>
          </p:cNvPicPr>
          <p:nvPr/>
        </p:nvPicPr>
        <p:blipFill>
          <a:blip r:embed="rId2">
            <a:extLst/>
          </a:blip>
          <a:srcRect l="0" t="21" r="0" b="21"/>
          <a:stretch>
            <a:fillRect/>
          </a:stretch>
        </p:blipFill>
        <p:spPr>
          <a:xfrm>
            <a:off x="0" y="0"/>
            <a:ext cx="243840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4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2783800" y="12954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defRPr sz="20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meaningandlifepurpose.com/" TargetMode="External"/><Relationship Id="rId3" Type="http://schemas.openxmlformats.org/officeDocument/2006/relationships/hyperlink" Target="http://www.linkedin.com/in/meaningandlifepurpose" TargetMode="External"/><Relationship Id="rId4" Type="http://schemas.openxmlformats.org/officeDocument/2006/relationships/hyperlink" Target="http://www.youtube.com/c/meaningandlifepurposecoach" TargetMode="External"/><Relationship Id="rId5" Type="http://schemas.openxmlformats.org/officeDocument/2006/relationships/hyperlink" Target="http://www.huffpost.com/author/vicky-lee-220" TargetMode="External"/><Relationship Id="rId6" Type="http://schemas.openxmlformats.org/officeDocument/2006/relationships/hyperlink" Target="http://www.facebook.com/meaningandlifepurpose" TargetMode="External"/><Relationship Id="rId7" Type="http://schemas.openxmlformats.org/officeDocument/2006/relationships/hyperlink" Target="mailto:visionboard@me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ospecting that makes everyone feel good"/>
          <p:cNvSpPr txBox="1"/>
          <p:nvPr>
            <p:ph type="ctrTitle"/>
          </p:nvPr>
        </p:nvSpPr>
        <p:spPr>
          <a:xfrm>
            <a:off x="1257299" y="4852698"/>
            <a:ext cx="21869401" cy="4699001"/>
          </a:xfrm>
          <a:prstGeom prst="rect">
            <a:avLst/>
          </a:prstGeom>
        </p:spPr>
        <p:txBody>
          <a:bodyPr/>
          <a:lstStyle>
            <a:lvl1pPr>
              <a:defRPr spc="-600" sz="12000"/>
            </a:lvl1pPr>
          </a:lstStyle>
          <a:p>
            <a:pPr/>
            <a:r>
              <a:t>Prospecting that makes everyone feel good</a:t>
            </a:r>
          </a:p>
        </p:txBody>
      </p:sp>
      <p:sp>
        <p:nvSpPr>
          <p:cNvPr id="170" name="Kickstart nonactive recruits who are getting distracted, losing their momentum, &amp; Getting stuck."/>
          <p:cNvSpPr txBox="1"/>
          <p:nvPr>
            <p:ph type="subTitle" sz="quarter" idx="1"/>
          </p:nvPr>
        </p:nvSpPr>
        <p:spPr>
          <a:xfrm>
            <a:off x="1257300" y="9502787"/>
            <a:ext cx="21869401" cy="1402243"/>
          </a:xfrm>
          <a:prstGeom prst="rect">
            <a:avLst/>
          </a:prstGeom>
        </p:spPr>
        <p:txBody>
          <a:bodyPr/>
          <a:lstStyle/>
          <a:p>
            <a:pPr/>
            <a:r>
              <a:t>Kickstart nonactive recruits who are getting distracted, losing their momentum, &amp; Getting stuck. </a:t>
            </a:r>
          </a:p>
        </p:txBody>
      </p:sp>
      <p:sp>
        <p:nvSpPr>
          <p:cNvPr id="171" name="Vicky Lee - Primerica - May 16, 2020"/>
          <p:cNvSpPr txBox="1"/>
          <p:nvPr/>
        </p:nvSpPr>
        <p:spPr>
          <a:xfrm>
            <a:off x="1257299" y="12367783"/>
            <a:ext cx="21869401" cy="753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defTabSz="584200">
              <a:spcBef>
                <a:spcPts val="0"/>
              </a:spcBef>
              <a:defRPr cap="all" spc="-104" sz="3500"/>
            </a:pPr>
            <a:r>
              <a:t>Vicky Lee - Primerica - May 16,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Next Steps:"/>
          <p:cNvSpPr txBox="1"/>
          <p:nvPr>
            <p:ph type="title"/>
          </p:nvPr>
        </p:nvSpPr>
        <p:spPr>
          <a:xfrm>
            <a:off x="1273075" y="1645208"/>
            <a:ext cx="21869401" cy="1682924"/>
          </a:xfrm>
          <a:prstGeom prst="rect">
            <a:avLst/>
          </a:prstGeom>
        </p:spPr>
        <p:txBody>
          <a:bodyPr/>
          <a:lstStyle>
            <a:lvl1pPr>
              <a:defRPr spc="-296" sz="7400"/>
            </a:lvl1pPr>
          </a:lstStyle>
          <a:p>
            <a:pPr/>
            <a:r>
              <a:t>Next Steps:</a:t>
            </a:r>
          </a:p>
        </p:txBody>
      </p:sp>
      <p:sp>
        <p:nvSpPr>
          <p:cNvPr id="255" name="Give them space"/>
          <p:cNvSpPr txBox="1"/>
          <p:nvPr/>
        </p:nvSpPr>
        <p:spPr>
          <a:xfrm>
            <a:off x="1273076" y="3524808"/>
            <a:ext cx="21869401" cy="89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28319">
              <a:lnSpc>
                <a:spcPct val="80000"/>
              </a:lnSpc>
              <a:spcBef>
                <a:spcPts val="0"/>
              </a:spcBef>
              <a:defRPr b="1" cap="all" spc="-189" sz="4736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Give them space</a:t>
            </a:r>
          </a:p>
        </p:txBody>
      </p:sp>
      <p:sp>
        <p:nvSpPr>
          <p:cNvPr id="256" name="Their whole life is about to change.…"/>
          <p:cNvSpPr txBox="1"/>
          <p:nvPr/>
        </p:nvSpPr>
        <p:spPr>
          <a:xfrm>
            <a:off x="1257300" y="4413808"/>
            <a:ext cx="21869400" cy="191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70534">
              <a:lnSpc>
                <a:spcPct val="80000"/>
              </a:lnSpc>
              <a:spcBef>
                <a:spcPts val="0"/>
              </a:spcBef>
              <a:defRPr b="1" cap="all" spc="-168" sz="4218">
                <a:latin typeface="+mn-lt"/>
                <a:ea typeface="+mn-ea"/>
                <a:cs typeface="+mn-cs"/>
                <a:sym typeface="Graphik"/>
              </a:defRPr>
            </a:pPr>
            <a:r>
              <a:t>Their whole life is about to change. </a:t>
            </a:r>
          </a:p>
          <a:p>
            <a:pPr defTabSz="470534">
              <a:lnSpc>
                <a:spcPct val="80000"/>
              </a:lnSpc>
              <a:spcBef>
                <a:spcPts val="0"/>
              </a:spcBef>
              <a:defRPr b="1" cap="all" spc="-168" sz="4218">
                <a:latin typeface="+mn-lt"/>
                <a:ea typeface="+mn-ea"/>
                <a:cs typeface="+mn-cs"/>
                <a:sym typeface="Graphik"/>
              </a:defRPr>
            </a:pPr>
            <a:r>
              <a:t>It’s about to support them becoming their real self. </a:t>
            </a:r>
          </a:p>
        </p:txBody>
      </p:sp>
      <p:sp>
        <p:nvSpPr>
          <p:cNvPr id="257" name="Check-in"/>
          <p:cNvSpPr txBox="1"/>
          <p:nvPr/>
        </p:nvSpPr>
        <p:spPr>
          <a:xfrm>
            <a:off x="1269132" y="5912408"/>
            <a:ext cx="21869401" cy="89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28319">
              <a:lnSpc>
                <a:spcPct val="80000"/>
              </a:lnSpc>
              <a:spcBef>
                <a:spcPts val="0"/>
              </a:spcBef>
              <a:defRPr b="1" cap="all" spc="-189" sz="4736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Check-in</a:t>
            </a:r>
          </a:p>
        </p:txBody>
      </p:sp>
      <p:sp>
        <p:nvSpPr>
          <p:cNvPr id="258" name="Have you thought about your life?…"/>
          <p:cNvSpPr txBox="1"/>
          <p:nvPr/>
        </p:nvSpPr>
        <p:spPr>
          <a:xfrm>
            <a:off x="1269132" y="6826808"/>
            <a:ext cx="21869401" cy="168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577850">
              <a:lnSpc>
                <a:spcPct val="80000"/>
              </a:lnSpc>
              <a:spcBef>
                <a:spcPts val="0"/>
              </a:spcBef>
              <a:defRPr b="1" cap="all" spc="-207" sz="5180">
                <a:latin typeface="+mn-lt"/>
                <a:ea typeface="+mn-ea"/>
                <a:cs typeface="+mn-cs"/>
                <a:sym typeface="Graphik"/>
              </a:defRPr>
            </a:pPr>
            <a:r>
              <a:t>Have you thought about your life? </a:t>
            </a:r>
          </a:p>
          <a:p>
            <a:pPr defTabSz="577850">
              <a:lnSpc>
                <a:spcPct val="80000"/>
              </a:lnSpc>
              <a:spcBef>
                <a:spcPts val="0"/>
              </a:spcBef>
              <a:defRPr b="1" cap="all" spc="-207" sz="5180">
                <a:solidFill>
                  <a:srgbClr val="5E5E5E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(Don’t ask about Primerica. Ask about their life path.)</a:t>
            </a:r>
          </a:p>
        </p:txBody>
      </p:sp>
      <p:sp>
        <p:nvSpPr>
          <p:cNvPr id="259" name="What’s going on with your life? Are you ready to build your life path?"/>
          <p:cNvSpPr txBox="1"/>
          <p:nvPr/>
        </p:nvSpPr>
        <p:spPr>
          <a:xfrm>
            <a:off x="1245468" y="8604808"/>
            <a:ext cx="21869401" cy="168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77850">
              <a:lnSpc>
                <a:spcPct val="80000"/>
              </a:lnSpc>
              <a:spcBef>
                <a:spcPts val="0"/>
              </a:spcBef>
              <a:defRPr b="1" cap="all" spc="-207" sz="518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What’s going on with your life? Are you ready to build your life path? </a:t>
            </a:r>
          </a:p>
        </p:txBody>
      </p:sp>
      <p:sp>
        <p:nvSpPr>
          <p:cNvPr id="260" name="They will:…"/>
          <p:cNvSpPr txBox="1"/>
          <p:nvPr/>
        </p:nvSpPr>
        <p:spPr>
          <a:xfrm>
            <a:off x="1257300" y="10475279"/>
            <a:ext cx="21869400" cy="286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29259">
              <a:lnSpc>
                <a:spcPct val="80000"/>
              </a:lnSpc>
              <a:spcBef>
                <a:spcPts val="0"/>
              </a:spcBef>
              <a:defRPr b="1" cap="all" spc="-153" sz="3848">
                <a:solidFill>
                  <a:srgbClr val="5E5E5E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They will: </a:t>
            </a:r>
          </a:p>
          <a:p>
            <a:pPr marL="855217" indent="-855217" defTabSz="429259">
              <a:lnSpc>
                <a:spcPct val="80000"/>
              </a:lnSpc>
              <a:spcBef>
                <a:spcPts val="0"/>
              </a:spcBef>
              <a:buSzPct val="100000"/>
              <a:buAutoNum type="alphaLcPeriod" startAt="1"/>
              <a:defRPr b="1" cap="all" spc="-153" sz="3848">
                <a:solidFill>
                  <a:srgbClr val="5E5E5E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Raise more doubts</a:t>
            </a:r>
          </a:p>
          <a:p>
            <a:pPr marL="855217" indent="-855217" defTabSz="429259">
              <a:lnSpc>
                <a:spcPct val="80000"/>
              </a:lnSpc>
              <a:spcBef>
                <a:spcPts val="0"/>
              </a:spcBef>
              <a:buSzPct val="100000"/>
              <a:buAutoNum type="alphaLcPeriod" startAt="1"/>
              <a:defRPr b="1" cap="all" spc="-153" sz="3848">
                <a:solidFill>
                  <a:srgbClr val="5E5E5E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Commit </a:t>
            </a:r>
          </a:p>
          <a:p>
            <a:pPr marL="855217" indent="-855217" defTabSz="429259">
              <a:lnSpc>
                <a:spcPct val="80000"/>
              </a:lnSpc>
              <a:spcBef>
                <a:spcPts val="0"/>
              </a:spcBef>
              <a:buSzPct val="100000"/>
              <a:buAutoNum type="alphaLcPeriod" startAt="1"/>
              <a:defRPr b="1" cap="all" spc="-153" sz="3848">
                <a:solidFill>
                  <a:srgbClr val="5E5E5E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Defer committing, but send you someone else they know who is ready. They may join after that person joins.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4"/>
      <p:bldP build="whole" bldLvl="1" animBg="1" rev="0" advAuto="0" spid="256" grpId="2"/>
      <p:bldP build="whole" bldLvl="1" animBg="1" rev="0" advAuto="0" spid="259" grpId="5"/>
      <p:bldP build="whole" bldLvl="1" animBg="1" rev="0" advAuto="0" spid="255" grpId="1"/>
      <p:bldP build="whole" bldLvl="1" animBg="1" rev="0" advAuto="0" spid="257" grpId="3"/>
      <p:bldP build="whole" bldLvl="1" animBg="1" rev="0" advAuto="0" spid="260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Vicky Lee - Primerica - May 16, 2020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1" defTabSz="338836">
              <a:defRPr spc="-60" sz="2029"/>
            </a:pPr>
            <a:r>
              <a:t>Vicky Lee - Primerica - May 16, 2020</a:t>
            </a:r>
          </a:p>
        </p:txBody>
      </p:sp>
      <p:sp>
        <p:nvSpPr>
          <p:cNvPr id="263" name="They Can’t leap. You have to build a ladder."/>
          <p:cNvSpPr txBox="1"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They Can’t leap. You have to build a ladder. </a:t>
            </a:r>
          </a:p>
        </p:txBody>
      </p:sp>
      <p:sp>
        <p:nvSpPr>
          <p:cNvPr id="264" name="Why do you create a life journey for prospects before you create a business journe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pc="-216" sz="5400"/>
            </a:lvl1pPr>
          </a:lstStyle>
          <a:p>
            <a:pPr/>
            <a:r>
              <a:t>Why do you create a life journey for prospects before you create a business journey?</a:t>
            </a:r>
          </a:p>
        </p:txBody>
      </p:sp>
      <p:sp>
        <p:nvSpPr>
          <p:cNvPr id="265" name="Employee mindset:"/>
          <p:cNvSpPr/>
          <p:nvPr/>
        </p:nvSpPr>
        <p:spPr>
          <a:xfrm>
            <a:off x="10016627" y="11179266"/>
            <a:ext cx="7385402" cy="1884521"/>
          </a:xfrm>
          <a:prstGeom prst="rect">
            <a:avLst/>
          </a:prstGeom>
          <a:gradFill>
            <a:gsLst>
              <a:gs pos="0">
                <a:srgbClr val="56C1FF"/>
              </a:gs>
              <a:gs pos="100000">
                <a:srgbClr val="0076BA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 anchor="ctr"/>
          <a:lstStyle>
            <a:lvl1pPr algn="ctr" defTabSz="457200">
              <a:lnSpc>
                <a:spcPct val="70000"/>
              </a:lnSpc>
              <a:spcBef>
                <a:spcPts val="0"/>
              </a:spcBef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Employee mindset:</a:t>
            </a:r>
          </a:p>
        </p:txBody>
      </p:sp>
      <p:sp>
        <p:nvSpPr>
          <p:cNvPr id="266" name="Success mindset:"/>
          <p:cNvSpPr/>
          <p:nvPr/>
        </p:nvSpPr>
        <p:spPr>
          <a:xfrm>
            <a:off x="9871505" y="4964848"/>
            <a:ext cx="7218446" cy="1884521"/>
          </a:xfrm>
          <a:prstGeom prst="rect">
            <a:avLst/>
          </a:prstGeom>
          <a:gradFill>
            <a:gsLst>
              <a:gs pos="0">
                <a:srgbClr val="FF40FF"/>
              </a:gs>
              <a:gs pos="100000">
                <a:srgbClr val="FF260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 anchor="ctr"/>
          <a:lstStyle>
            <a:lvl1pPr algn="ctr" defTabSz="457200">
              <a:spcBef>
                <a:spcPts val="0"/>
              </a:spcBef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Success mindset:</a:t>
            </a:r>
          </a:p>
        </p:txBody>
      </p:sp>
      <p:sp>
        <p:nvSpPr>
          <p:cNvPr id="271" name="Connection Line"/>
          <p:cNvSpPr/>
          <p:nvPr/>
        </p:nvSpPr>
        <p:spPr>
          <a:xfrm>
            <a:off x="7461056" y="5342741"/>
            <a:ext cx="2220862" cy="7003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15998" y="0"/>
                </a:moveTo>
                <a:cubicBezTo>
                  <a:pt x="-5400" y="8245"/>
                  <a:pt x="-5333" y="15445"/>
                  <a:pt x="16200" y="21600"/>
                </a:cubicBezTo>
              </a:path>
            </a:pathLst>
          </a:custGeom>
          <a:ln w="1270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268" name="Line"/>
          <p:cNvSpPr/>
          <p:nvPr/>
        </p:nvSpPr>
        <p:spPr>
          <a:xfrm flipV="1">
            <a:off x="12623800" y="6980475"/>
            <a:ext cx="0" cy="3780766"/>
          </a:xfrm>
          <a:prstGeom prst="line">
            <a:avLst/>
          </a:prstGeom>
          <a:ln w="1016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/>
          <a:lstStyle/>
          <a:p>
            <a:pPr defTabSz="457200">
              <a:spcBef>
                <a:spcPts val="0"/>
              </a:spcBef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269" name="Gap"/>
          <p:cNvSpPr txBox="1"/>
          <p:nvPr/>
        </p:nvSpPr>
        <p:spPr>
          <a:xfrm>
            <a:off x="13191364" y="8095215"/>
            <a:ext cx="1544175" cy="100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0"/>
              </a:spcBef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Gap</a:t>
            </a:r>
          </a:p>
        </p:txBody>
      </p:sp>
      <p:sp>
        <p:nvSpPr>
          <p:cNvPr id="270" name="Ladder"/>
          <p:cNvSpPr/>
          <p:nvPr/>
        </p:nvSpPr>
        <p:spPr>
          <a:xfrm>
            <a:off x="17486423" y="6403746"/>
            <a:ext cx="1722557" cy="663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5" y="0"/>
                </a:moveTo>
                <a:cubicBezTo>
                  <a:pt x="501" y="0"/>
                  <a:pt x="0" y="130"/>
                  <a:pt x="0" y="292"/>
                </a:cubicBezTo>
                <a:lnTo>
                  <a:pt x="0" y="21308"/>
                </a:lnTo>
                <a:cubicBezTo>
                  <a:pt x="0" y="21470"/>
                  <a:pt x="501" y="21600"/>
                  <a:pt x="1125" y="21600"/>
                </a:cubicBezTo>
                <a:lnTo>
                  <a:pt x="2789" y="21600"/>
                </a:lnTo>
                <a:cubicBezTo>
                  <a:pt x="3414" y="21600"/>
                  <a:pt x="3914" y="21470"/>
                  <a:pt x="3914" y="21308"/>
                </a:cubicBezTo>
                <a:lnTo>
                  <a:pt x="3914" y="20049"/>
                </a:lnTo>
                <a:cubicBezTo>
                  <a:pt x="3914" y="19989"/>
                  <a:pt x="4102" y="19941"/>
                  <a:pt x="4330" y="19941"/>
                </a:cubicBezTo>
                <a:lnTo>
                  <a:pt x="17270" y="19941"/>
                </a:lnTo>
                <a:cubicBezTo>
                  <a:pt x="17498" y="19941"/>
                  <a:pt x="17686" y="19989"/>
                  <a:pt x="17686" y="20049"/>
                </a:cubicBezTo>
                <a:lnTo>
                  <a:pt x="17686" y="21308"/>
                </a:lnTo>
                <a:cubicBezTo>
                  <a:pt x="17686" y="21470"/>
                  <a:pt x="18186" y="21600"/>
                  <a:pt x="18811" y="21600"/>
                </a:cubicBezTo>
                <a:lnTo>
                  <a:pt x="20475" y="21600"/>
                </a:lnTo>
                <a:cubicBezTo>
                  <a:pt x="21099" y="21600"/>
                  <a:pt x="21600" y="21470"/>
                  <a:pt x="21600" y="21308"/>
                </a:cubicBezTo>
                <a:lnTo>
                  <a:pt x="21600" y="292"/>
                </a:lnTo>
                <a:cubicBezTo>
                  <a:pt x="21600" y="130"/>
                  <a:pt x="21099" y="0"/>
                  <a:pt x="20475" y="0"/>
                </a:cubicBezTo>
                <a:lnTo>
                  <a:pt x="18811" y="0"/>
                </a:lnTo>
                <a:cubicBezTo>
                  <a:pt x="18186" y="0"/>
                  <a:pt x="17686" y="130"/>
                  <a:pt x="17686" y="292"/>
                </a:cubicBezTo>
                <a:lnTo>
                  <a:pt x="17686" y="1604"/>
                </a:lnTo>
                <a:cubicBezTo>
                  <a:pt x="17686" y="1663"/>
                  <a:pt x="17498" y="1712"/>
                  <a:pt x="17270" y="1712"/>
                </a:cubicBezTo>
                <a:lnTo>
                  <a:pt x="4330" y="1712"/>
                </a:lnTo>
                <a:cubicBezTo>
                  <a:pt x="4102" y="1712"/>
                  <a:pt x="3914" y="1663"/>
                  <a:pt x="3914" y="1604"/>
                </a:cubicBezTo>
                <a:lnTo>
                  <a:pt x="3914" y="292"/>
                </a:lnTo>
                <a:cubicBezTo>
                  <a:pt x="3914" y="130"/>
                  <a:pt x="3414" y="0"/>
                  <a:pt x="2789" y="0"/>
                </a:cubicBezTo>
                <a:lnTo>
                  <a:pt x="1125" y="0"/>
                </a:lnTo>
                <a:close/>
                <a:moveTo>
                  <a:pt x="4330" y="2225"/>
                </a:moveTo>
                <a:lnTo>
                  <a:pt x="17270" y="2225"/>
                </a:lnTo>
                <a:cubicBezTo>
                  <a:pt x="17498" y="2225"/>
                  <a:pt x="17686" y="2273"/>
                  <a:pt x="17686" y="2333"/>
                </a:cubicBezTo>
                <a:lnTo>
                  <a:pt x="17686" y="3825"/>
                </a:lnTo>
                <a:cubicBezTo>
                  <a:pt x="17686" y="3884"/>
                  <a:pt x="17498" y="3933"/>
                  <a:pt x="17270" y="3933"/>
                </a:cubicBezTo>
                <a:lnTo>
                  <a:pt x="4330" y="3933"/>
                </a:lnTo>
                <a:cubicBezTo>
                  <a:pt x="4102" y="3933"/>
                  <a:pt x="3914" y="3884"/>
                  <a:pt x="3914" y="3825"/>
                </a:cubicBezTo>
                <a:lnTo>
                  <a:pt x="3914" y="2333"/>
                </a:lnTo>
                <a:cubicBezTo>
                  <a:pt x="3914" y="2273"/>
                  <a:pt x="4102" y="2225"/>
                  <a:pt x="4330" y="2225"/>
                </a:cubicBezTo>
                <a:close/>
                <a:moveTo>
                  <a:pt x="4330" y="4439"/>
                </a:moveTo>
                <a:lnTo>
                  <a:pt x="17270" y="4439"/>
                </a:lnTo>
                <a:cubicBezTo>
                  <a:pt x="17498" y="4439"/>
                  <a:pt x="17686" y="4488"/>
                  <a:pt x="17686" y="4547"/>
                </a:cubicBezTo>
                <a:lnTo>
                  <a:pt x="17686" y="6039"/>
                </a:lnTo>
                <a:cubicBezTo>
                  <a:pt x="17686" y="6099"/>
                  <a:pt x="17498" y="6147"/>
                  <a:pt x="17270" y="6147"/>
                </a:cubicBezTo>
                <a:lnTo>
                  <a:pt x="4330" y="6147"/>
                </a:lnTo>
                <a:cubicBezTo>
                  <a:pt x="4102" y="6147"/>
                  <a:pt x="3914" y="6099"/>
                  <a:pt x="3914" y="6039"/>
                </a:cubicBezTo>
                <a:lnTo>
                  <a:pt x="3914" y="4547"/>
                </a:lnTo>
                <a:cubicBezTo>
                  <a:pt x="3914" y="4488"/>
                  <a:pt x="4102" y="4439"/>
                  <a:pt x="4330" y="4439"/>
                </a:cubicBezTo>
                <a:close/>
                <a:moveTo>
                  <a:pt x="4330" y="6654"/>
                </a:moveTo>
                <a:lnTo>
                  <a:pt x="17270" y="6654"/>
                </a:lnTo>
                <a:cubicBezTo>
                  <a:pt x="17498" y="6654"/>
                  <a:pt x="17686" y="6702"/>
                  <a:pt x="17686" y="6762"/>
                </a:cubicBezTo>
                <a:lnTo>
                  <a:pt x="17686" y="8254"/>
                </a:lnTo>
                <a:cubicBezTo>
                  <a:pt x="17686" y="8313"/>
                  <a:pt x="17498" y="8362"/>
                  <a:pt x="17270" y="8362"/>
                </a:cubicBezTo>
                <a:lnTo>
                  <a:pt x="4330" y="8362"/>
                </a:lnTo>
                <a:cubicBezTo>
                  <a:pt x="4102" y="8362"/>
                  <a:pt x="3914" y="8313"/>
                  <a:pt x="3914" y="8254"/>
                </a:cubicBezTo>
                <a:lnTo>
                  <a:pt x="3914" y="6762"/>
                </a:lnTo>
                <a:cubicBezTo>
                  <a:pt x="3914" y="6702"/>
                  <a:pt x="4102" y="6654"/>
                  <a:pt x="4330" y="6654"/>
                </a:cubicBezTo>
                <a:close/>
                <a:moveTo>
                  <a:pt x="4330" y="8868"/>
                </a:moveTo>
                <a:lnTo>
                  <a:pt x="17270" y="8868"/>
                </a:lnTo>
                <a:cubicBezTo>
                  <a:pt x="17498" y="8868"/>
                  <a:pt x="17686" y="8917"/>
                  <a:pt x="17686" y="8976"/>
                </a:cubicBezTo>
                <a:lnTo>
                  <a:pt x="17686" y="10468"/>
                </a:lnTo>
                <a:cubicBezTo>
                  <a:pt x="17686" y="10528"/>
                  <a:pt x="17498" y="10576"/>
                  <a:pt x="17270" y="10576"/>
                </a:cubicBezTo>
                <a:lnTo>
                  <a:pt x="4330" y="10576"/>
                </a:lnTo>
                <a:cubicBezTo>
                  <a:pt x="4102" y="10576"/>
                  <a:pt x="3914" y="10528"/>
                  <a:pt x="3914" y="10468"/>
                </a:cubicBezTo>
                <a:lnTo>
                  <a:pt x="3914" y="8976"/>
                </a:lnTo>
                <a:cubicBezTo>
                  <a:pt x="3914" y="8917"/>
                  <a:pt x="4102" y="8868"/>
                  <a:pt x="4330" y="8868"/>
                </a:cubicBezTo>
                <a:close/>
                <a:moveTo>
                  <a:pt x="4330" y="11083"/>
                </a:moveTo>
                <a:lnTo>
                  <a:pt x="17270" y="11083"/>
                </a:lnTo>
                <a:cubicBezTo>
                  <a:pt x="17498" y="11083"/>
                  <a:pt x="17686" y="11131"/>
                  <a:pt x="17686" y="11191"/>
                </a:cubicBezTo>
                <a:lnTo>
                  <a:pt x="17686" y="12683"/>
                </a:lnTo>
                <a:cubicBezTo>
                  <a:pt x="17686" y="12742"/>
                  <a:pt x="17498" y="12791"/>
                  <a:pt x="17270" y="12791"/>
                </a:cubicBezTo>
                <a:lnTo>
                  <a:pt x="4330" y="12791"/>
                </a:lnTo>
                <a:cubicBezTo>
                  <a:pt x="4102" y="12791"/>
                  <a:pt x="3914" y="12742"/>
                  <a:pt x="3914" y="12683"/>
                </a:cubicBezTo>
                <a:lnTo>
                  <a:pt x="3914" y="11191"/>
                </a:lnTo>
                <a:cubicBezTo>
                  <a:pt x="3914" y="11131"/>
                  <a:pt x="4102" y="11083"/>
                  <a:pt x="4330" y="11083"/>
                </a:cubicBezTo>
                <a:close/>
                <a:moveTo>
                  <a:pt x="4330" y="13297"/>
                </a:moveTo>
                <a:lnTo>
                  <a:pt x="17270" y="13297"/>
                </a:lnTo>
                <a:cubicBezTo>
                  <a:pt x="17498" y="13297"/>
                  <a:pt x="17686" y="13346"/>
                  <a:pt x="17686" y="13405"/>
                </a:cubicBezTo>
                <a:lnTo>
                  <a:pt x="17686" y="14897"/>
                </a:lnTo>
                <a:cubicBezTo>
                  <a:pt x="17686" y="14957"/>
                  <a:pt x="17498" y="15005"/>
                  <a:pt x="17270" y="15005"/>
                </a:cubicBezTo>
                <a:lnTo>
                  <a:pt x="4330" y="15005"/>
                </a:lnTo>
                <a:cubicBezTo>
                  <a:pt x="4102" y="15005"/>
                  <a:pt x="3914" y="14957"/>
                  <a:pt x="3914" y="14897"/>
                </a:cubicBezTo>
                <a:lnTo>
                  <a:pt x="3914" y="13405"/>
                </a:lnTo>
                <a:cubicBezTo>
                  <a:pt x="3914" y="13346"/>
                  <a:pt x="4102" y="13297"/>
                  <a:pt x="4330" y="13297"/>
                </a:cubicBezTo>
                <a:close/>
                <a:moveTo>
                  <a:pt x="4330" y="15512"/>
                </a:moveTo>
                <a:lnTo>
                  <a:pt x="17270" y="15512"/>
                </a:lnTo>
                <a:cubicBezTo>
                  <a:pt x="17498" y="15512"/>
                  <a:pt x="17686" y="15560"/>
                  <a:pt x="17686" y="15620"/>
                </a:cubicBezTo>
                <a:lnTo>
                  <a:pt x="17686" y="17112"/>
                </a:lnTo>
                <a:cubicBezTo>
                  <a:pt x="17686" y="17171"/>
                  <a:pt x="17498" y="17220"/>
                  <a:pt x="17270" y="17220"/>
                </a:cubicBezTo>
                <a:lnTo>
                  <a:pt x="4330" y="17220"/>
                </a:lnTo>
                <a:cubicBezTo>
                  <a:pt x="4102" y="17220"/>
                  <a:pt x="3914" y="17171"/>
                  <a:pt x="3914" y="17112"/>
                </a:cubicBezTo>
                <a:lnTo>
                  <a:pt x="3914" y="15620"/>
                </a:lnTo>
                <a:cubicBezTo>
                  <a:pt x="3914" y="15560"/>
                  <a:pt x="4102" y="15512"/>
                  <a:pt x="4330" y="15512"/>
                </a:cubicBezTo>
                <a:close/>
                <a:moveTo>
                  <a:pt x="4330" y="17726"/>
                </a:moveTo>
                <a:lnTo>
                  <a:pt x="17270" y="17726"/>
                </a:lnTo>
                <a:cubicBezTo>
                  <a:pt x="17498" y="17726"/>
                  <a:pt x="17686" y="17775"/>
                  <a:pt x="17686" y="17834"/>
                </a:cubicBezTo>
                <a:lnTo>
                  <a:pt x="17686" y="19326"/>
                </a:lnTo>
                <a:cubicBezTo>
                  <a:pt x="17686" y="19386"/>
                  <a:pt x="17498" y="19434"/>
                  <a:pt x="17270" y="19434"/>
                </a:cubicBezTo>
                <a:lnTo>
                  <a:pt x="4330" y="19434"/>
                </a:lnTo>
                <a:cubicBezTo>
                  <a:pt x="4102" y="19434"/>
                  <a:pt x="3914" y="19386"/>
                  <a:pt x="3914" y="19326"/>
                </a:cubicBezTo>
                <a:lnTo>
                  <a:pt x="3914" y="17834"/>
                </a:lnTo>
                <a:cubicBezTo>
                  <a:pt x="3914" y="17775"/>
                  <a:pt x="4102" y="17726"/>
                  <a:pt x="4330" y="17726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pc="-44" sz="2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1"/>
      <p:bldP build="whole" bldLvl="1" animBg="1" rev="0" advAuto="0" spid="266" grpId="3"/>
      <p:bldP build="whole" bldLvl="1" animBg="1" rev="0" advAuto="0" spid="269" grpId="6"/>
      <p:bldP build="whole" bldLvl="1" animBg="1" rev="0" advAuto="0" spid="270" grpId="7"/>
      <p:bldP build="whole" bldLvl="1" animBg="1" rev="0" advAuto="0" spid="268" grpId="5"/>
      <p:bldP build="whole" bldLvl="1" animBg="1" rev="0" advAuto="0" spid="265" grpId="2"/>
      <p:bldP build="whole" bldLvl="1" animBg="1" rev="0" advAuto="0" spid="271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Vicky Lee - Primerica - May 16, 2020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1" defTabSz="338836">
              <a:defRPr spc="-60" sz="2029"/>
            </a:pPr>
            <a:r>
              <a:t>Vicky Lee - Primerica - May 16, 2020</a:t>
            </a:r>
          </a:p>
        </p:txBody>
      </p:sp>
      <p:sp>
        <p:nvSpPr>
          <p:cNvPr id="274" name="First Floor:…"/>
          <p:cNvSpPr txBox="1"/>
          <p:nvPr>
            <p:ph type="body" idx="14"/>
          </p:nvPr>
        </p:nvSpPr>
        <p:spPr>
          <a:xfrm>
            <a:off x="17856199" y="6754965"/>
            <a:ext cx="5938244" cy="177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566674">
              <a:defRPr spc="-101" sz="3395"/>
            </a:pPr>
            <a:r>
              <a:t>First Floor: </a:t>
            </a:r>
          </a:p>
          <a:p>
            <a:pPr defTabSz="566674">
              <a:defRPr spc="-101" sz="3395"/>
            </a:pPr>
            <a:r>
              <a:t>Business path / Primerica</a:t>
            </a:r>
          </a:p>
        </p:txBody>
      </p:sp>
      <p:sp>
        <p:nvSpPr>
          <p:cNvPr id="275" name="My life pa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life path </a:t>
            </a:r>
          </a:p>
        </p:txBody>
      </p:sp>
      <p:sp>
        <p:nvSpPr>
          <p:cNvPr id="276" name="School"/>
          <p:cNvSpPr/>
          <p:nvPr/>
        </p:nvSpPr>
        <p:spPr>
          <a:xfrm>
            <a:off x="9303410" y="2885844"/>
            <a:ext cx="6640780" cy="6217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fill="norm" stroke="1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1177"/>
                </a:ln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1" y="5111"/>
                </a:cubicBezTo>
                <a:cubicBezTo>
                  <a:pt x="9761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6" y="20913"/>
                </a:lnTo>
                <a:lnTo>
                  <a:pt x="8006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7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4" y="16916"/>
                </a:moveTo>
                <a:lnTo>
                  <a:pt x="9734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4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chemeClr val="accent1">
              <a:hueOff val="1476394"/>
              <a:lumOff val="-1745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pc="-44" sz="2200">
                <a:solidFill>
                  <a:srgbClr val="FFFFFF"/>
                </a:solidFill>
              </a:defRPr>
            </a:pPr>
          </a:p>
        </p:txBody>
      </p:sp>
      <p:sp>
        <p:nvSpPr>
          <p:cNvPr id="277" name="Rectangle"/>
          <p:cNvSpPr/>
          <p:nvPr/>
        </p:nvSpPr>
        <p:spPr>
          <a:xfrm>
            <a:off x="9423400" y="9118600"/>
            <a:ext cx="6400801" cy="1778000"/>
          </a:xfrm>
          <a:prstGeom prst="rect">
            <a:avLst/>
          </a:prstGeom>
          <a:solidFill>
            <a:srgbClr val="945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pc="-44" sz="2200">
                <a:solidFill>
                  <a:srgbClr val="FFFFFF"/>
                </a:solidFill>
              </a:defRPr>
            </a:pPr>
          </a:p>
        </p:txBody>
      </p:sp>
      <p:sp>
        <p:nvSpPr>
          <p:cNvPr id="278" name="Line"/>
          <p:cNvSpPr/>
          <p:nvPr/>
        </p:nvSpPr>
        <p:spPr>
          <a:xfrm>
            <a:off x="199429" y="10975744"/>
            <a:ext cx="23985143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9" name="Human Figure"/>
          <p:cNvSpPr/>
          <p:nvPr/>
        </p:nvSpPr>
        <p:spPr>
          <a:xfrm>
            <a:off x="6271984" y="9953897"/>
            <a:ext cx="419247" cy="1067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37" fill="norm" stroke="1" extrusionOk="0">
                <a:moveTo>
                  <a:pt x="10757" y="0"/>
                </a:moveTo>
                <a:cubicBezTo>
                  <a:pt x="9439" y="5"/>
                  <a:pt x="8698" y="263"/>
                  <a:pt x="8424" y="635"/>
                </a:cubicBezTo>
                <a:cubicBezTo>
                  <a:pt x="8300" y="812"/>
                  <a:pt x="8288" y="1023"/>
                  <a:pt x="8329" y="1249"/>
                </a:cubicBezTo>
                <a:cubicBezTo>
                  <a:pt x="8261" y="1249"/>
                  <a:pt x="8177" y="1249"/>
                  <a:pt x="8081" y="1249"/>
                </a:cubicBezTo>
                <a:cubicBezTo>
                  <a:pt x="7641" y="1260"/>
                  <a:pt x="7973" y="1654"/>
                  <a:pt x="8261" y="1885"/>
                </a:cubicBezTo>
                <a:cubicBezTo>
                  <a:pt x="8316" y="1934"/>
                  <a:pt x="8450" y="1923"/>
                  <a:pt x="8505" y="1917"/>
                </a:cubicBezTo>
                <a:cubicBezTo>
                  <a:pt x="8643" y="2311"/>
                  <a:pt x="8768" y="2428"/>
                  <a:pt x="9166" y="2601"/>
                </a:cubicBezTo>
                <a:lnTo>
                  <a:pt x="9166" y="2789"/>
                </a:lnTo>
                <a:cubicBezTo>
                  <a:pt x="9152" y="3032"/>
                  <a:pt x="8698" y="3329"/>
                  <a:pt x="8149" y="3442"/>
                </a:cubicBezTo>
                <a:cubicBezTo>
                  <a:pt x="7943" y="3485"/>
                  <a:pt x="7630" y="3511"/>
                  <a:pt x="7630" y="3511"/>
                </a:cubicBezTo>
                <a:cubicBezTo>
                  <a:pt x="5270" y="3657"/>
                  <a:pt x="4499" y="3991"/>
                  <a:pt x="4306" y="4799"/>
                </a:cubicBezTo>
                <a:cubicBezTo>
                  <a:pt x="4210" y="5165"/>
                  <a:pt x="4197" y="5989"/>
                  <a:pt x="3963" y="6716"/>
                </a:cubicBezTo>
                <a:cubicBezTo>
                  <a:pt x="3922" y="6835"/>
                  <a:pt x="3870" y="6948"/>
                  <a:pt x="3787" y="7067"/>
                </a:cubicBezTo>
                <a:cubicBezTo>
                  <a:pt x="3609" y="7331"/>
                  <a:pt x="3266" y="7880"/>
                  <a:pt x="3170" y="8279"/>
                </a:cubicBezTo>
                <a:cubicBezTo>
                  <a:pt x="2964" y="9178"/>
                  <a:pt x="2744" y="9534"/>
                  <a:pt x="2565" y="10208"/>
                </a:cubicBezTo>
                <a:cubicBezTo>
                  <a:pt x="2551" y="10272"/>
                  <a:pt x="2484" y="10391"/>
                  <a:pt x="2484" y="10391"/>
                </a:cubicBezTo>
                <a:cubicBezTo>
                  <a:pt x="2305" y="10693"/>
                  <a:pt x="1877" y="10784"/>
                  <a:pt x="1493" y="10913"/>
                </a:cubicBezTo>
                <a:cubicBezTo>
                  <a:pt x="916" y="11107"/>
                  <a:pt x="671" y="11462"/>
                  <a:pt x="95" y="11672"/>
                </a:cubicBezTo>
                <a:cubicBezTo>
                  <a:pt x="53" y="11683"/>
                  <a:pt x="27" y="11705"/>
                  <a:pt x="13" y="11721"/>
                </a:cubicBezTo>
                <a:cubicBezTo>
                  <a:pt x="-28" y="11759"/>
                  <a:pt x="12" y="11802"/>
                  <a:pt x="301" y="11797"/>
                </a:cubicBezTo>
                <a:cubicBezTo>
                  <a:pt x="740" y="11786"/>
                  <a:pt x="1289" y="11467"/>
                  <a:pt x="1399" y="11489"/>
                </a:cubicBezTo>
                <a:cubicBezTo>
                  <a:pt x="1481" y="11505"/>
                  <a:pt x="1451" y="11516"/>
                  <a:pt x="1437" y="11613"/>
                </a:cubicBezTo>
                <a:cubicBezTo>
                  <a:pt x="1355" y="11856"/>
                  <a:pt x="1080" y="12297"/>
                  <a:pt x="1025" y="12377"/>
                </a:cubicBezTo>
                <a:cubicBezTo>
                  <a:pt x="1012" y="12388"/>
                  <a:pt x="1013" y="12405"/>
                  <a:pt x="1000" y="12416"/>
                </a:cubicBezTo>
                <a:lnTo>
                  <a:pt x="905" y="12561"/>
                </a:lnTo>
                <a:cubicBezTo>
                  <a:pt x="878" y="12604"/>
                  <a:pt x="916" y="12654"/>
                  <a:pt x="1012" y="12680"/>
                </a:cubicBezTo>
                <a:cubicBezTo>
                  <a:pt x="1054" y="12691"/>
                  <a:pt x="1096" y="12691"/>
                  <a:pt x="1137" y="12691"/>
                </a:cubicBezTo>
                <a:cubicBezTo>
                  <a:pt x="1247" y="12691"/>
                  <a:pt x="1358" y="12663"/>
                  <a:pt x="1386" y="12615"/>
                </a:cubicBezTo>
                <a:lnTo>
                  <a:pt x="1493" y="12458"/>
                </a:lnTo>
                <a:cubicBezTo>
                  <a:pt x="1548" y="12399"/>
                  <a:pt x="1629" y="12308"/>
                  <a:pt x="1712" y="12206"/>
                </a:cubicBezTo>
                <a:cubicBezTo>
                  <a:pt x="1794" y="12109"/>
                  <a:pt x="1891" y="11995"/>
                  <a:pt x="1973" y="11888"/>
                </a:cubicBezTo>
                <a:cubicBezTo>
                  <a:pt x="1987" y="11888"/>
                  <a:pt x="1990" y="11888"/>
                  <a:pt x="2003" y="11888"/>
                </a:cubicBezTo>
                <a:cubicBezTo>
                  <a:pt x="1893" y="12103"/>
                  <a:pt x="1726" y="12449"/>
                  <a:pt x="1630" y="12627"/>
                </a:cubicBezTo>
                <a:lnTo>
                  <a:pt x="1574" y="12717"/>
                </a:lnTo>
                <a:cubicBezTo>
                  <a:pt x="1561" y="12744"/>
                  <a:pt x="1577" y="12767"/>
                  <a:pt x="1604" y="12788"/>
                </a:cubicBezTo>
                <a:cubicBezTo>
                  <a:pt x="1618" y="12820"/>
                  <a:pt x="1660" y="12837"/>
                  <a:pt x="1729" y="12842"/>
                </a:cubicBezTo>
                <a:cubicBezTo>
                  <a:pt x="1839" y="12853"/>
                  <a:pt x="1905" y="12847"/>
                  <a:pt x="1973" y="12820"/>
                </a:cubicBezTo>
                <a:cubicBezTo>
                  <a:pt x="2028" y="12809"/>
                  <a:pt x="2057" y="12788"/>
                  <a:pt x="2085" y="12761"/>
                </a:cubicBezTo>
                <a:lnTo>
                  <a:pt x="2179" y="12610"/>
                </a:lnTo>
                <a:cubicBezTo>
                  <a:pt x="2303" y="12427"/>
                  <a:pt x="2480" y="12157"/>
                  <a:pt x="2604" y="11973"/>
                </a:cubicBezTo>
                <a:cubicBezTo>
                  <a:pt x="2617" y="11968"/>
                  <a:pt x="2634" y="11975"/>
                  <a:pt x="2634" y="11980"/>
                </a:cubicBezTo>
                <a:cubicBezTo>
                  <a:pt x="2620" y="12045"/>
                  <a:pt x="2605" y="12114"/>
                  <a:pt x="2578" y="12184"/>
                </a:cubicBezTo>
                <a:lnTo>
                  <a:pt x="2428" y="12642"/>
                </a:lnTo>
                <a:cubicBezTo>
                  <a:pt x="2414" y="12696"/>
                  <a:pt x="2496" y="12749"/>
                  <a:pt x="2634" y="12755"/>
                </a:cubicBezTo>
                <a:cubicBezTo>
                  <a:pt x="2647" y="12755"/>
                  <a:pt x="2659" y="12755"/>
                  <a:pt x="2672" y="12755"/>
                </a:cubicBezTo>
                <a:cubicBezTo>
                  <a:pt x="2796" y="12755"/>
                  <a:pt x="2907" y="12717"/>
                  <a:pt x="2921" y="12669"/>
                </a:cubicBezTo>
                <a:lnTo>
                  <a:pt x="3003" y="12438"/>
                </a:lnTo>
                <a:cubicBezTo>
                  <a:pt x="3085" y="12282"/>
                  <a:pt x="3208" y="12066"/>
                  <a:pt x="3290" y="11904"/>
                </a:cubicBezTo>
                <a:cubicBezTo>
                  <a:pt x="3304" y="11894"/>
                  <a:pt x="3333" y="11899"/>
                  <a:pt x="3333" y="11909"/>
                </a:cubicBezTo>
                <a:cubicBezTo>
                  <a:pt x="3319" y="12006"/>
                  <a:pt x="3321" y="12115"/>
                  <a:pt x="3307" y="12223"/>
                </a:cubicBezTo>
                <a:cubicBezTo>
                  <a:pt x="3307" y="12239"/>
                  <a:pt x="3304" y="12260"/>
                  <a:pt x="3290" y="12276"/>
                </a:cubicBezTo>
                <a:lnTo>
                  <a:pt x="3264" y="12399"/>
                </a:lnTo>
                <a:cubicBezTo>
                  <a:pt x="3250" y="12442"/>
                  <a:pt x="3347" y="12487"/>
                  <a:pt x="3457" y="12492"/>
                </a:cubicBezTo>
                <a:cubicBezTo>
                  <a:pt x="3457" y="12492"/>
                  <a:pt x="3470" y="12492"/>
                  <a:pt x="3470" y="12492"/>
                </a:cubicBezTo>
                <a:cubicBezTo>
                  <a:pt x="3580" y="12492"/>
                  <a:pt x="3676" y="12459"/>
                  <a:pt x="3676" y="12416"/>
                </a:cubicBezTo>
                <a:lnTo>
                  <a:pt x="3702" y="12313"/>
                </a:lnTo>
                <a:cubicBezTo>
                  <a:pt x="3702" y="12303"/>
                  <a:pt x="3719" y="12292"/>
                  <a:pt x="3719" y="12281"/>
                </a:cubicBezTo>
                <a:cubicBezTo>
                  <a:pt x="3829" y="11748"/>
                  <a:pt x="3895" y="11834"/>
                  <a:pt x="3963" y="11591"/>
                </a:cubicBezTo>
                <a:cubicBezTo>
                  <a:pt x="4032" y="11317"/>
                  <a:pt x="4128" y="11097"/>
                  <a:pt x="4032" y="10822"/>
                </a:cubicBezTo>
                <a:cubicBezTo>
                  <a:pt x="4032" y="10806"/>
                  <a:pt x="4018" y="10789"/>
                  <a:pt x="4032" y="10773"/>
                </a:cubicBezTo>
                <a:cubicBezTo>
                  <a:pt x="4073" y="10622"/>
                  <a:pt x="4293" y="10422"/>
                  <a:pt x="4581" y="10034"/>
                </a:cubicBezTo>
                <a:cubicBezTo>
                  <a:pt x="5377" y="8919"/>
                  <a:pt x="5610" y="8640"/>
                  <a:pt x="6091" y="7348"/>
                </a:cubicBezTo>
                <a:lnTo>
                  <a:pt x="6327" y="6748"/>
                </a:lnTo>
                <a:cubicBezTo>
                  <a:pt x="6340" y="6716"/>
                  <a:pt x="6463" y="6716"/>
                  <a:pt x="6477" y="6748"/>
                </a:cubicBezTo>
                <a:cubicBezTo>
                  <a:pt x="6490" y="6808"/>
                  <a:pt x="6501" y="6868"/>
                  <a:pt x="6515" y="6922"/>
                </a:cubicBezTo>
                <a:cubicBezTo>
                  <a:pt x="6803" y="7929"/>
                  <a:pt x="6447" y="8661"/>
                  <a:pt x="6447" y="8661"/>
                </a:cubicBezTo>
                <a:cubicBezTo>
                  <a:pt x="5966" y="9975"/>
                  <a:pt x="5760" y="10762"/>
                  <a:pt x="6035" y="12238"/>
                </a:cubicBezTo>
                <a:cubicBezTo>
                  <a:pt x="6117" y="12690"/>
                  <a:pt x="6297" y="13246"/>
                  <a:pt x="6421" y="13655"/>
                </a:cubicBezTo>
                <a:cubicBezTo>
                  <a:pt x="6503" y="13914"/>
                  <a:pt x="6544" y="14172"/>
                  <a:pt x="6558" y="14436"/>
                </a:cubicBezTo>
                <a:cubicBezTo>
                  <a:pt x="6599" y="16758"/>
                  <a:pt x="6968" y="17237"/>
                  <a:pt x="7819" y="19607"/>
                </a:cubicBezTo>
                <a:cubicBezTo>
                  <a:pt x="7956" y="19984"/>
                  <a:pt x="7809" y="20189"/>
                  <a:pt x="7699" y="20313"/>
                </a:cubicBezTo>
                <a:cubicBezTo>
                  <a:pt x="7589" y="20436"/>
                  <a:pt x="6517" y="20958"/>
                  <a:pt x="6215" y="21104"/>
                </a:cubicBezTo>
                <a:cubicBezTo>
                  <a:pt x="6037" y="21190"/>
                  <a:pt x="5500" y="21336"/>
                  <a:pt x="5898" y="21417"/>
                </a:cubicBezTo>
                <a:cubicBezTo>
                  <a:pt x="6776" y="21600"/>
                  <a:pt x="8203" y="21595"/>
                  <a:pt x="9123" y="21245"/>
                </a:cubicBezTo>
                <a:cubicBezTo>
                  <a:pt x="9356" y="21154"/>
                  <a:pt x="9331" y="21002"/>
                  <a:pt x="9496" y="20900"/>
                </a:cubicBezTo>
                <a:cubicBezTo>
                  <a:pt x="9661" y="20803"/>
                  <a:pt x="9837" y="20764"/>
                  <a:pt x="10015" y="20619"/>
                </a:cubicBezTo>
                <a:cubicBezTo>
                  <a:pt x="10207" y="20474"/>
                  <a:pt x="9920" y="20108"/>
                  <a:pt x="9865" y="19580"/>
                </a:cubicBezTo>
                <a:cubicBezTo>
                  <a:pt x="9837" y="19349"/>
                  <a:pt x="9894" y="18583"/>
                  <a:pt x="9976" y="17867"/>
                </a:cubicBezTo>
                <a:cubicBezTo>
                  <a:pt x="10141" y="16466"/>
                  <a:pt x="10512" y="16407"/>
                  <a:pt x="10320" y="14554"/>
                </a:cubicBezTo>
                <a:cubicBezTo>
                  <a:pt x="10320" y="14554"/>
                  <a:pt x="10416" y="14059"/>
                  <a:pt x="10513" y="13386"/>
                </a:cubicBezTo>
                <a:cubicBezTo>
                  <a:pt x="10567" y="12998"/>
                  <a:pt x="10663" y="12325"/>
                  <a:pt x="10718" y="11904"/>
                </a:cubicBezTo>
                <a:cubicBezTo>
                  <a:pt x="10718" y="11883"/>
                  <a:pt x="10800" y="11883"/>
                  <a:pt x="10800" y="11904"/>
                </a:cubicBezTo>
                <a:cubicBezTo>
                  <a:pt x="10869" y="12325"/>
                  <a:pt x="10951" y="12998"/>
                  <a:pt x="11006" y="13386"/>
                </a:cubicBezTo>
                <a:cubicBezTo>
                  <a:pt x="11102" y="14054"/>
                  <a:pt x="11199" y="14554"/>
                  <a:pt x="11199" y="14554"/>
                </a:cubicBezTo>
                <a:cubicBezTo>
                  <a:pt x="11007" y="16407"/>
                  <a:pt x="11377" y="16461"/>
                  <a:pt x="11542" y="17867"/>
                </a:cubicBezTo>
                <a:cubicBezTo>
                  <a:pt x="11624" y="18583"/>
                  <a:pt x="11677" y="19349"/>
                  <a:pt x="11649" y="19580"/>
                </a:cubicBezTo>
                <a:cubicBezTo>
                  <a:pt x="11594" y="20114"/>
                  <a:pt x="11307" y="20474"/>
                  <a:pt x="11499" y="20619"/>
                </a:cubicBezTo>
                <a:cubicBezTo>
                  <a:pt x="11677" y="20759"/>
                  <a:pt x="11858" y="20798"/>
                  <a:pt x="12022" y="20900"/>
                </a:cubicBezTo>
                <a:cubicBezTo>
                  <a:pt x="12187" y="20997"/>
                  <a:pt x="12158" y="21154"/>
                  <a:pt x="12391" y="21245"/>
                </a:cubicBezTo>
                <a:cubicBezTo>
                  <a:pt x="13311" y="21595"/>
                  <a:pt x="14738" y="21600"/>
                  <a:pt x="15616" y="21417"/>
                </a:cubicBezTo>
                <a:cubicBezTo>
                  <a:pt x="16014" y="21331"/>
                  <a:pt x="15491" y="21190"/>
                  <a:pt x="15299" y="21104"/>
                </a:cubicBezTo>
                <a:cubicBezTo>
                  <a:pt x="14997" y="20953"/>
                  <a:pt x="13915" y="20436"/>
                  <a:pt x="13819" y="20313"/>
                </a:cubicBezTo>
                <a:cubicBezTo>
                  <a:pt x="13710" y="20189"/>
                  <a:pt x="13558" y="19984"/>
                  <a:pt x="13695" y="19607"/>
                </a:cubicBezTo>
                <a:cubicBezTo>
                  <a:pt x="14560" y="17237"/>
                  <a:pt x="14928" y="16758"/>
                  <a:pt x="14956" y="14436"/>
                </a:cubicBezTo>
                <a:cubicBezTo>
                  <a:pt x="14956" y="14178"/>
                  <a:pt x="15011" y="13919"/>
                  <a:pt x="15093" y="13660"/>
                </a:cubicBezTo>
                <a:cubicBezTo>
                  <a:pt x="15230" y="13251"/>
                  <a:pt x="15411" y="12690"/>
                  <a:pt x="15479" y="12243"/>
                </a:cubicBezTo>
                <a:cubicBezTo>
                  <a:pt x="15712" y="10729"/>
                  <a:pt x="15548" y="9982"/>
                  <a:pt x="15067" y="8667"/>
                </a:cubicBezTo>
                <a:cubicBezTo>
                  <a:pt x="15067" y="8667"/>
                  <a:pt x="14724" y="7934"/>
                  <a:pt x="14999" y="6927"/>
                </a:cubicBezTo>
                <a:cubicBezTo>
                  <a:pt x="15012" y="6873"/>
                  <a:pt x="15028" y="6814"/>
                  <a:pt x="15042" y="6755"/>
                </a:cubicBezTo>
                <a:cubicBezTo>
                  <a:pt x="15055" y="6723"/>
                  <a:pt x="15178" y="6717"/>
                  <a:pt x="15192" y="6755"/>
                </a:cubicBezTo>
                <a:lnTo>
                  <a:pt x="15423" y="7353"/>
                </a:lnTo>
                <a:cubicBezTo>
                  <a:pt x="15904" y="8646"/>
                  <a:pt x="16137" y="8926"/>
                  <a:pt x="16933" y="10041"/>
                </a:cubicBezTo>
                <a:cubicBezTo>
                  <a:pt x="17221" y="10434"/>
                  <a:pt x="17441" y="10633"/>
                  <a:pt x="17482" y="10778"/>
                </a:cubicBezTo>
                <a:cubicBezTo>
                  <a:pt x="17482" y="10794"/>
                  <a:pt x="17482" y="10811"/>
                  <a:pt x="17482" y="10827"/>
                </a:cubicBezTo>
                <a:cubicBezTo>
                  <a:pt x="17386" y="11102"/>
                  <a:pt x="17468" y="11327"/>
                  <a:pt x="17551" y="11596"/>
                </a:cubicBezTo>
                <a:cubicBezTo>
                  <a:pt x="17619" y="11839"/>
                  <a:pt x="17690" y="11753"/>
                  <a:pt x="17799" y="12287"/>
                </a:cubicBezTo>
                <a:cubicBezTo>
                  <a:pt x="17799" y="12297"/>
                  <a:pt x="17799" y="12308"/>
                  <a:pt x="17812" y="12319"/>
                </a:cubicBezTo>
                <a:lnTo>
                  <a:pt x="17838" y="12421"/>
                </a:lnTo>
                <a:cubicBezTo>
                  <a:pt x="17852" y="12464"/>
                  <a:pt x="17934" y="12497"/>
                  <a:pt x="18044" y="12497"/>
                </a:cubicBezTo>
                <a:cubicBezTo>
                  <a:pt x="18044" y="12497"/>
                  <a:pt x="18061" y="12497"/>
                  <a:pt x="18061" y="12497"/>
                </a:cubicBezTo>
                <a:cubicBezTo>
                  <a:pt x="18171" y="12492"/>
                  <a:pt x="18263" y="12453"/>
                  <a:pt x="18250" y="12404"/>
                </a:cubicBezTo>
                <a:lnTo>
                  <a:pt x="18224" y="12281"/>
                </a:lnTo>
                <a:cubicBezTo>
                  <a:pt x="18224" y="12265"/>
                  <a:pt x="18225" y="12244"/>
                  <a:pt x="18211" y="12228"/>
                </a:cubicBezTo>
                <a:cubicBezTo>
                  <a:pt x="18197" y="12120"/>
                  <a:pt x="18195" y="12011"/>
                  <a:pt x="18181" y="11915"/>
                </a:cubicBezTo>
                <a:cubicBezTo>
                  <a:pt x="18181" y="11904"/>
                  <a:pt x="18210" y="11904"/>
                  <a:pt x="18224" y="11909"/>
                </a:cubicBezTo>
                <a:cubicBezTo>
                  <a:pt x="18306" y="12071"/>
                  <a:pt x="18429" y="12292"/>
                  <a:pt x="18511" y="12443"/>
                </a:cubicBezTo>
                <a:lnTo>
                  <a:pt x="18593" y="12674"/>
                </a:lnTo>
                <a:cubicBezTo>
                  <a:pt x="18607" y="12722"/>
                  <a:pt x="18718" y="12761"/>
                  <a:pt x="18842" y="12761"/>
                </a:cubicBezTo>
                <a:cubicBezTo>
                  <a:pt x="18855" y="12761"/>
                  <a:pt x="18871" y="12761"/>
                  <a:pt x="18885" y="12761"/>
                </a:cubicBezTo>
                <a:cubicBezTo>
                  <a:pt x="19022" y="12750"/>
                  <a:pt x="19104" y="12701"/>
                  <a:pt x="19090" y="12647"/>
                </a:cubicBezTo>
                <a:lnTo>
                  <a:pt x="18936" y="12189"/>
                </a:lnTo>
                <a:cubicBezTo>
                  <a:pt x="18922" y="12119"/>
                  <a:pt x="18912" y="12044"/>
                  <a:pt x="18885" y="11985"/>
                </a:cubicBezTo>
                <a:cubicBezTo>
                  <a:pt x="18885" y="11980"/>
                  <a:pt x="18897" y="11980"/>
                  <a:pt x="18910" y="11980"/>
                </a:cubicBezTo>
                <a:cubicBezTo>
                  <a:pt x="19034" y="12163"/>
                  <a:pt x="19198" y="12432"/>
                  <a:pt x="19335" y="12615"/>
                </a:cubicBezTo>
                <a:lnTo>
                  <a:pt x="19434" y="12766"/>
                </a:lnTo>
                <a:cubicBezTo>
                  <a:pt x="19447" y="12793"/>
                  <a:pt x="19486" y="12809"/>
                  <a:pt x="19541" y="12825"/>
                </a:cubicBezTo>
                <a:cubicBezTo>
                  <a:pt x="19596" y="12852"/>
                  <a:pt x="19680" y="12858"/>
                  <a:pt x="19790" y="12847"/>
                </a:cubicBezTo>
                <a:cubicBezTo>
                  <a:pt x="19858" y="12842"/>
                  <a:pt x="19900" y="12820"/>
                  <a:pt x="19914" y="12793"/>
                </a:cubicBezTo>
                <a:cubicBezTo>
                  <a:pt x="19941" y="12772"/>
                  <a:pt x="19953" y="12744"/>
                  <a:pt x="19940" y="12723"/>
                </a:cubicBezTo>
                <a:lnTo>
                  <a:pt x="19884" y="12632"/>
                </a:lnTo>
                <a:cubicBezTo>
                  <a:pt x="19788" y="12459"/>
                  <a:pt x="19625" y="12108"/>
                  <a:pt x="19515" y="11893"/>
                </a:cubicBezTo>
                <a:cubicBezTo>
                  <a:pt x="19529" y="11893"/>
                  <a:pt x="19527" y="11893"/>
                  <a:pt x="19541" y="11893"/>
                </a:cubicBezTo>
                <a:cubicBezTo>
                  <a:pt x="19623" y="12000"/>
                  <a:pt x="19720" y="12108"/>
                  <a:pt x="19802" y="12211"/>
                </a:cubicBezTo>
                <a:cubicBezTo>
                  <a:pt x="19885" y="12313"/>
                  <a:pt x="19966" y="12406"/>
                  <a:pt x="20021" y="12465"/>
                </a:cubicBezTo>
                <a:lnTo>
                  <a:pt x="20133" y="12620"/>
                </a:lnTo>
                <a:cubicBezTo>
                  <a:pt x="20160" y="12663"/>
                  <a:pt x="20267" y="12696"/>
                  <a:pt x="20377" y="12696"/>
                </a:cubicBezTo>
                <a:cubicBezTo>
                  <a:pt x="20418" y="12696"/>
                  <a:pt x="20460" y="12691"/>
                  <a:pt x="20501" y="12685"/>
                </a:cubicBezTo>
                <a:cubicBezTo>
                  <a:pt x="20598" y="12664"/>
                  <a:pt x="20654" y="12614"/>
                  <a:pt x="20613" y="12566"/>
                </a:cubicBezTo>
                <a:lnTo>
                  <a:pt x="20514" y="12421"/>
                </a:lnTo>
                <a:cubicBezTo>
                  <a:pt x="20501" y="12410"/>
                  <a:pt x="20502" y="12395"/>
                  <a:pt x="20489" y="12384"/>
                </a:cubicBezTo>
                <a:cubicBezTo>
                  <a:pt x="20434" y="12303"/>
                  <a:pt x="20159" y="11861"/>
                  <a:pt x="20077" y="11618"/>
                </a:cubicBezTo>
                <a:cubicBezTo>
                  <a:pt x="20063" y="11521"/>
                  <a:pt x="20037" y="11512"/>
                  <a:pt x="20120" y="11495"/>
                </a:cubicBezTo>
                <a:cubicBezTo>
                  <a:pt x="20230" y="11468"/>
                  <a:pt x="20792" y="11791"/>
                  <a:pt x="21218" y="11802"/>
                </a:cubicBezTo>
                <a:cubicBezTo>
                  <a:pt x="21533" y="11802"/>
                  <a:pt x="21572" y="11759"/>
                  <a:pt x="21531" y="11721"/>
                </a:cubicBezTo>
                <a:cubicBezTo>
                  <a:pt x="21517" y="11705"/>
                  <a:pt x="21491" y="11683"/>
                  <a:pt x="21449" y="11672"/>
                </a:cubicBezTo>
                <a:cubicBezTo>
                  <a:pt x="20873" y="11462"/>
                  <a:pt x="20628" y="11107"/>
                  <a:pt x="20051" y="10913"/>
                </a:cubicBezTo>
                <a:cubicBezTo>
                  <a:pt x="19667" y="10784"/>
                  <a:pt x="19239" y="10693"/>
                  <a:pt x="19060" y="10391"/>
                </a:cubicBezTo>
                <a:cubicBezTo>
                  <a:pt x="19060" y="10391"/>
                  <a:pt x="18993" y="10278"/>
                  <a:pt x="18979" y="10208"/>
                </a:cubicBezTo>
                <a:cubicBezTo>
                  <a:pt x="18800" y="9534"/>
                  <a:pt x="18580" y="9173"/>
                  <a:pt x="18374" y="8279"/>
                </a:cubicBezTo>
                <a:cubicBezTo>
                  <a:pt x="18278" y="7880"/>
                  <a:pt x="17935" y="7331"/>
                  <a:pt x="17757" y="7067"/>
                </a:cubicBezTo>
                <a:cubicBezTo>
                  <a:pt x="17674" y="6943"/>
                  <a:pt x="17608" y="6813"/>
                  <a:pt x="17581" y="6690"/>
                </a:cubicBezTo>
                <a:cubicBezTo>
                  <a:pt x="17361" y="5968"/>
                  <a:pt x="17334" y="5160"/>
                  <a:pt x="17238" y="4799"/>
                </a:cubicBezTo>
                <a:cubicBezTo>
                  <a:pt x="17045" y="3991"/>
                  <a:pt x="16274" y="3662"/>
                  <a:pt x="13914" y="3511"/>
                </a:cubicBezTo>
                <a:cubicBezTo>
                  <a:pt x="13914" y="3511"/>
                  <a:pt x="13601" y="3485"/>
                  <a:pt x="13395" y="3442"/>
                </a:cubicBezTo>
                <a:cubicBezTo>
                  <a:pt x="12846" y="3329"/>
                  <a:pt x="12392" y="3037"/>
                  <a:pt x="12378" y="2789"/>
                </a:cubicBezTo>
                <a:lnTo>
                  <a:pt x="12378" y="2601"/>
                </a:lnTo>
                <a:cubicBezTo>
                  <a:pt x="12763" y="2428"/>
                  <a:pt x="12897" y="2316"/>
                  <a:pt x="13034" y="1917"/>
                </a:cubicBezTo>
                <a:cubicBezTo>
                  <a:pt x="13089" y="1923"/>
                  <a:pt x="13228" y="1934"/>
                  <a:pt x="13283" y="1885"/>
                </a:cubicBezTo>
                <a:cubicBezTo>
                  <a:pt x="13585" y="1654"/>
                  <a:pt x="13903" y="1260"/>
                  <a:pt x="13463" y="1249"/>
                </a:cubicBezTo>
                <a:cubicBezTo>
                  <a:pt x="13367" y="1249"/>
                  <a:pt x="13283" y="1249"/>
                  <a:pt x="13215" y="1249"/>
                </a:cubicBezTo>
                <a:cubicBezTo>
                  <a:pt x="13256" y="1023"/>
                  <a:pt x="13257" y="812"/>
                  <a:pt x="13120" y="635"/>
                </a:cubicBezTo>
                <a:cubicBezTo>
                  <a:pt x="12846" y="263"/>
                  <a:pt x="12105" y="0"/>
                  <a:pt x="10787" y="0"/>
                </a:cubicBezTo>
                <a:cubicBezTo>
                  <a:pt x="10787" y="0"/>
                  <a:pt x="10770" y="0"/>
                  <a:pt x="10770" y="0"/>
                </a:cubicBezTo>
                <a:cubicBezTo>
                  <a:pt x="10770" y="0"/>
                  <a:pt x="10757" y="0"/>
                  <a:pt x="10757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pc="-44" sz="2200">
                <a:solidFill>
                  <a:srgbClr val="FFFFFF"/>
                </a:solidFill>
              </a:defRPr>
            </a:pPr>
          </a:p>
        </p:txBody>
      </p:sp>
      <p:sp>
        <p:nvSpPr>
          <p:cNvPr id="280" name="Line"/>
          <p:cNvSpPr/>
          <p:nvPr/>
        </p:nvSpPr>
        <p:spPr>
          <a:xfrm flipH="1">
            <a:off x="16232286" y="7440765"/>
            <a:ext cx="1335817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1" name="Line"/>
          <p:cNvSpPr/>
          <p:nvPr/>
        </p:nvSpPr>
        <p:spPr>
          <a:xfrm flipH="1">
            <a:off x="16232286" y="9752165"/>
            <a:ext cx="1335818" cy="1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2" name="Foundation:…"/>
          <p:cNvSpPr txBox="1"/>
          <p:nvPr/>
        </p:nvSpPr>
        <p:spPr>
          <a:xfrm>
            <a:off x="17976189" y="9118600"/>
            <a:ext cx="5938244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84200">
              <a:spcBef>
                <a:spcPts val="0"/>
              </a:spcBef>
              <a:defRPr cap="all" spc="-104" sz="3500"/>
            </a:pPr>
            <a:r>
              <a:t>Foundation:</a:t>
            </a:r>
          </a:p>
          <a:p>
            <a:pPr defTabSz="584200">
              <a:spcBef>
                <a:spcPts val="0"/>
              </a:spcBef>
              <a:defRPr cap="all" spc="-104" sz="3500"/>
            </a:pPr>
            <a:r>
              <a:t>Life path </a:t>
            </a:r>
          </a:p>
        </p:txBody>
      </p:sp>
      <p:sp>
        <p:nvSpPr>
          <p:cNvPr id="284" name="Connection Line"/>
          <p:cNvSpPr/>
          <p:nvPr/>
        </p:nvSpPr>
        <p:spPr>
          <a:xfrm>
            <a:off x="7824393" y="7428696"/>
            <a:ext cx="1464421" cy="3202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87" h="21600" fill="norm" stroke="1" extrusionOk="0">
                <a:moveTo>
                  <a:pt x="7998" y="21600"/>
                </a:moveTo>
                <a:cubicBezTo>
                  <a:pt x="-5013" y="12596"/>
                  <a:pt x="-2150" y="5396"/>
                  <a:pt x="16587" y="0"/>
                </a:cubicBezTo>
              </a:path>
            </a:pathLst>
          </a:custGeom>
          <a:ln w="1270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5"/>
      <p:bldP build="whole" bldLvl="1" animBg="1" rev="0" advAuto="0" spid="282" grpId="4"/>
      <p:bldP build="whole" bldLvl="1" animBg="1" rev="0" advAuto="0" spid="281" grpId="3"/>
      <p:bldP build="whole" bldLvl="1" animBg="1" rev="0" advAuto="0" spid="274" grpId="2"/>
      <p:bldP build="whole" bldLvl="1" animBg="1" rev="0" advAuto="0" spid="28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Author and Dat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Please sign up on my email list at:…"/>
          <p:cNvSpPr txBox="1"/>
          <p:nvPr>
            <p:ph type="body" idx="14"/>
          </p:nvPr>
        </p:nvSpPr>
        <p:spPr>
          <a:xfrm>
            <a:off x="1295400" y="3543455"/>
            <a:ext cx="21869400" cy="73010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Please sign up on my email list at:</a:t>
            </a:r>
          </a:p>
          <a:p>
            <a:pPr/>
            <a:r>
              <a:t>Website:      </a:t>
            </a:r>
            <a:r>
              <a:rPr u="sng">
                <a:hlinkClick r:id="rId2" invalidUrl="" action="" tgtFrame="" tooltip="" history="1" highlightClick="0" endSnd="0"/>
              </a:rPr>
              <a:t>www.meaningandlifepurpose.com</a:t>
            </a:r>
          </a:p>
          <a:p>
            <a:pPr/>
          </a:p>
          <a:p>
            <a:pPr defTabSz="355600">
              <a:defRPr cap="none" spc="0" sz="3700" u="sng">
                <a:solidFill>
                  <a:srgbClr val="E4AF0A"/>
                </a:solidFill>
                <a:uFill>
                  <a:solidFill>
                    <a:srgbClr val="E4AF0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none">
                <a:solidFill>
                  <a:srgbClr val="000000"/>
                </a:solidFill>
              </a:rPr>
              <a:t>Linkedin: </a:t>
            </a:r>
            <a:r>
              <a:rPr>
                <a:hlinkClick r:id="rId3" invalidUrl="" action="" tgtFrame="" tooltip="" history="1" highlightClick="0" endSnd="0"/>
              </a:rPr>
              <a:t>www.linkedin.com/in/meaningandlifepurpose</a:t>
            </a:r>
            <a:endParaRPr u="none">
              <a:solidFill>
                <a:srgbClr val="000000"/>
              </a:solidFill>
            </a:endParaRPr>
          </a:p>
          <a:p>
            <a:pPr defTabSz="355600">
              <a:defRPr cap="none" spc="0" sz="3700" u="sng">
                <a:solidFill>
                  <a:srgbClr val="E4AF0A"/>
                </a:solidFill>
                <a:uFill>
                  <a:solidFill>
                    <a:srgbClr val="E4AF0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none">
                <a:solidFill>
                  <a:srgbClr val="000000"/>
                </a:solidFill>
              </a:rPr>
              <a:t>Youtube: </a:t>
            </a:r>
            <a:r>
              <a:rPr>
                <a:hlinkClick r:id="rId4" invalidUrl="" action="" tgtFrame="" tooltip="" history="1" highlightClick="0" endSnd="0"/>
              </a:rPr>
              <a:t>www.youtube.com/c/meaningandlifepurposecoach</a:t>
            </a:r>
            <a:endParaRPr u="none">
              <a:solidFill>
                <a:srgbClr val="000000"/>
              </a:solidFill>
            </a:endParaRPr>
          </a:p>
          <a:p>
            <a:pPr defTabSz="355600">
              <a:defRPr cap="none" spc="0" sz="3700" u="sng">
                <a:solidFill>
                  <a:srgbClr val="E4AF0A"/>
                </a:solidFill>
                <a:uFill>
                  <a:solidFill>
                    <a:srgbClr val="E4AF0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none">
                <a:solidFill>
                  <a:srgbClr val="000000"/>
                </a:solidFill>
              </a:rPr>
              <a:t>Huffington Post: </a:t>
            </a:r>
            <a:r>
              <a:rPr>
                <a:hlinkClick r:id="rId5" invalidUrl="" action="" tgtFrame="" tooltip="" history="1" highlightClick="0" endSnd="0"/>
              </a:rPr>
              <a:t>www.huffpost.com/author/vicky-lee-220</a:t>
            </a:r>
            <a:endParaRPr u="none">
              <a:solidFill>
                <a:srgbClr val="000000"/>
              </a:solidFill>
            </a:endParaRPr>
          </a:p>
          <a:p>
            <a:pPr defTabSz="355600">
              <a:defRPr cap="none" spc="0" sz="3700" u="sng">
                <a:solidFill>
                  <a:srgbClr val="E4AF0A"/>
                </a:solidFill>
                <a:uFill>
                  <a:solidFill>
                    <a:srgbClr val="E4AF0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none">
                <a:solidFill>
                  <a:srgbClr val="000000"/>
                </a:solidFill>
              </a:rPr>
              <a:t>Facebook: </a:t>
            </a:r>
            <a:r>
              <a:rPr>
                <a:hlinkClick r:id="rId6" invalidUrl="" action="" tgtFrame="" tooltip="" history="1" highlightClick="0" endSnd="0"/>
              </a:rPr>
              <a:t>www.facebook.com/meaningandlifepurpose</a:t>
            </a:r>
            <a:endParaRPr>
              <a:solidFill>
                <a:srgbClr val="000000"/>
              </a:solidFill>
            </a:endParaRPr>
          </a:p>
          <a:p>
            <a:pPr defTabSz="355600">
              <a:defRPr cap="none" spc="0" sz="3700" u="sng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355600">
              <a:defRPr cap="none" spc="0"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(808) 652-9724</a:t>
            </a:r>
          </a:p>
          <a:p>
            <a:pPr defTabSz="355600">
              <a:defRPr cap="none" spc="0"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hlinkClick r:id="rId7" invalidUrl="" action="" tgtFrame="" tooltip="" history="1" highlightClick="0" endSnd="0"/>
              </a:rPr>
              <a:t>visionboard@me.com</a:t>
            </a:r>
            <a:r>
              <a:t> </a:t>
            </a:r>
          </a:p>
        </p:txBody>
      </p:sp>
      <p:sp>
        <p:nvSpPr>
          <p:cNvPr id="288" name="Vicky L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Vicky Lee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May 16, 2020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May 16, 2020</a:t>
            </a:r>
          </a:p>
        </p:txBody>
      </p:sp>
      <p:sp>
        <p:nvSpPr>
          <p:cNvPr id="174" name="Employee mindset:…"/>
          <p:cNvSpPr/>
          <p:nvPr/>
        </p:nvSpPr>
        <p:spPr>
          <a:xfrm>
            <a:off x="1533027" y="8401925"/>
            <a:ext cx="9449152" cy="4090297"/>
          </a:xfrm>
          <a:prstGeom prst="rect">
            <a:avLst/>
          </a:prstGeom>
          <a:gradFill>
            <a:gsLst>
              <a:gs pos="0">
                <a:srgbClr val="56C1FF"/>
              </a:gs>
              <a:gs pos="100000">
                <a:srgbClr val="0076BA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 anchor="ctr"/>
          <a:lstStyle/>
          <a:p>
            <a:pPr algn="ctr" defTabSz="457200">
              <a:spcBef>
                <a:spcPts val="0"/>
              </a:spcBef>
              <a:defRPr sz="3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Employee mindset: </a:t>
            </a:r>
          </a:p>
          <a:p>
            <a:pPr algn="ctr" defTabSz="457200">
              <a:spcBef>
                <a:spcPts val="0"/>
              </a:spcBef>
              <a:defRPr sz="35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609600" indent="-609600" defTabSz="457200">
              <a:spcBef>
                <a:spcPts val="2000"/>
              </a:spcBef>
              <a:buSzPct val="100000"/>
              <a:buChar char="•"/>
              <a:defRPr sz="3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 what I’m told. </a:t>
            </a:r>
          </a:p>
          <a:p>
            <a:pPr marL="609600" indent="-609600" defTabSz="457200">
              <a:spcBef>
                <a:spcPts val="2000"/>
              </a:spcBef>
              <a:buSzPct val="100000"/>
              <a:buChar char="•"/>
              <a:defRPr sz="3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 encouraged to think on my own. </a:t>
            </a:r>
          </a:p>
        </p:txBody>
      </p:sp>
      <p:sp>
        <p:nvSpPr>
          <p:cNvPr id="175" name="Success mindset:…"/>
          <p:cNvSpPr/>
          <p:nvPr/>
        </p:nvSpPr>
        <p:spPr>
          <a:xfrm>
            <a:off x="12594499" y="8458005"/>
            <a:ext cx="10611330" cy="3978137"/>
          </a:xfrm>
          <a:prstGeom prst="rect">
            <a:avLst/>
          </a:prstGeom>
          <a:gradFill>
            <a:gsLst>
              <a:gs pos="0">
                <a:srgbClr val="FF40FF"/>
              </a:gs>
              <a:gs pos="100000">
                <a:srgbClr val="FF2600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0" tIns="508000" rIns="508000" bIns="508000" anchor="ctr"/>
          <a:lstStyle/>
          <a:p>
            <a:pPr algn="ctr" defTabSz="457200">
              <a:spcBef>
                <a:spcPts val="0"/>
              </a:spcBef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Success mindset: </a:t>
            </a:r>
          </a:p>
          <a:p>
            <a:pPr defTabSz="457200">
              <a:spcBef>
                <a:spcPts val="0"/>
              </a:spcBef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609600" indent="-609600" defTabSz="457200">
              <a:spcBef>
                <a:spcPts val="1900"/>
              </a:spcBef>
              <a:buSzPct val="100000"/>
              <a:buChar char="•"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 have to put time into learning and growing. </a:t>
            </a:r>
          </a:p>
          <a:p>
            <a:pPr marL="609600" indent="-609600" defTabSz="457200">
              <a:spcBef>
                <a:spcPts val="1900"/>
              </a:spcBef>
              <a:buSzPct val="100000"/>
              <a:buChar char="•"/>
              <a:defRPr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It’s all on me.</a:t>
            </a:r>
          </a:p>
        </p:txBody>
      </p:sp>
      <p:sp>
        <p:nvSpPr>
          <p:cNvPr id="176" name="Who are you? ________________________________________________________________________________"/>
          <p:cNvSpPr txBox="1"/>
          <p:nvPr/>
        </p:nvSpPr>
        <p:spPr>
          <a:xfrm>
            <a:off x="1741379" y="2140946"/>
            <a:ext cx="20556221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40000"/>
              </a:lnSpc>
            </a:lvl1pPr>
          </a:lstStyle>
          <a:p>
            <a:pPr/>
            <a:r>
              <a:t>Who are you? ________________________________________________________________________________</a:t>
            </a:r>
          </a:p>
        </p:txBody>
      </p:sp>
      <p:sp>
        <p:nvSpPr>
          <p:cNvPr id="177" name="What’s the problem (in a nutshell)? _________________________________________________________"/>
          <p:cNvSpPr txBox="1"/>
          <p:nvPr/>
        </p:nvSpPr>
        <p:spPr>
          <a:xfrm>
            <a:off x="1847087" y="5140971"/>
            <a:ext cx="20766025" cy="212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40000"/>
              </a:lnSpc>
            </a:pPr>
          </a:p>
          <a:p>
            <a:pPr>
              <a:lnSpc>
                <a:spcPct val="140000"/>
              </a:lnSpc>
            </a:pPr>
            <a:r>
              <a:t>What’s the problem (in a nutshell)? _________________________________________________________</a:t>
            </a:r>
          </a:p>
        </p:txBody>
      </p:sp>
      <p:sp>
        <p:nvSpPr>
          <p:cNvPr id="178" name="What’s wrong? _______________________________________________________________________________…"/>
          <p:cNvSpPr txBox="1"/>
          <p:nvPr/>
        </p:nvSpPr>
        <p:spPr>
          <a:xfrm>
            <a:off x="1639017" y="3607384"/>
            <a:ext cx="20760945" cy="34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40000"/>
              </a:lnSpc>
            </a:pPr>
            <a:r>
              <a:t>What’s wrong? _______________________________________________________________________________</a:t>
            </a:r>
          </a:p>
          <a:p>
            <a:pPr>
              <a:lnSpc>
                <a:spcPct val="140000"/>
              </a:lnSpc>
            </a:pPr>
            <a:r>
              <a:t>_________________________________________________________________________________________________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6" grpId="1"/>
      <p:bldP build="whole" bldLvl="1" animBg="1" rev="0" advAuto="0" spid="177" grpId="3"/>
      <p:bldP build="whole" bldLvl="1" animBg="1" rev="0" advAuto="0" spid="174" grpId="4"/>
      <p:bldP build="whole" bldLvl="1" animBg="1" rev="0" advAuto="0" spid="175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470" t="0" r="31194" b="0"/>
          <a:stretch>
            <a:fillRect/>
          </a:stretch>
        </p:blipFill>
        <p:spPr>
          <a:xfrm>
            <a:off x="14031377" y="-1932"/>
            <a:ext cx="10352450" cy="13719862"/>
          </a:xfrm>
          <a:prstGeom prst="rect">
            <a:avLst/>
          </a:prstGeom>
        </p:spPr>
      </p:pic>
      <p:sp>
        <p:nvSpPr>
          <p:cNvPr id="181" name="WHEN I FIRST JOIN PRIMERICA:…"/>
          <p:cNvSpPr txBox="1"/>
          <p:nvPr>
            <p:ph type="body" sz="quarter" idx="1"/>
          </p:nvPr>
        </p:nvSpPr>
        <p:spPr>
          <a:xfrm>
            <a:off x="765989" y="1836887"/>
            <a:ext cx="11442701" cy="1648374"/>
          </a:xfrm>
          <a:prstGeom prst="rect">
            <a:avLst/>
          </a:prstGeom>
        </p:spPr>
        <p:txBody>
          <a:bodyPr/>
          <a:lstStyle/>
          <a:p>
            <a:pPr lvl="1">
              <a:defRPr>
                <a:solidFill>
                  <a:srgbClr val="797979"/>
                </a:solidFill>
              </a:defRPr>
            </a:pPr>
            <a:r>
              <a:t>WHEN I FIRST JOIN PRIMERICA: </a:t>
            </a: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I GOT A NEW JOB</a:t>
            </a:r>
          </a:p>
        </p:txBody>
      </p:sp>
      <p:sp>
        <p:nvSpPr>
          <p:cNvPr id="182" name="Vicky Lee - Primerica - May 16, 2020"/>
          <p:cNvSpPr txBox="1"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1" defTabSz="338836">
              <a:defRPr spc="-60" sz="2029"/>
            </a:pPr>
            <a:r>
              <a:t>Vicky Lee - Primerica - May 16, 2020</a:t>
            </a:r>
          </a:p>
        </p:txBody>
      </p:sp>
      <p:sp>
        <p:nvSpPr>
          <p:cNvPr id="183" name="Rectangle"/>
          <p:cNvSpPr/>
          <p:nvPr/>
        </p:nvSpPr>
        <p:spPr>
          <a:xfrm>
            <a:off x="15219460" y="-37723"/>
            <a:ext cx="9166885" cy="13791446"/>
          </a:xfrm>
          <a:prstGeom prst="rect">
            <a:avLst/>
          </a:prstGeom>
          <a:gradFill>
            <a:gsLst>
              <a:gs pos="0">
                <a:srgbClr val="FFF116"/>
              </a:gs>
              <a:gs pos="100000">
                <a:srgbClr val="FAFFF6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184" name="What do I say?…"/>
          <p:cNvSpPr txBox="1"/>
          <p:nvPr>
            <p:ph type="title"/>
          </p:nvPr>
        </p:nvSpPr>
        <p:spPr>
          <a:xfrm>
            <a:off x="16481724" y="2291905"/>
            <a:ext cx="7318066" cy="9132190"/>
          </a:xfrm>
          <a:prstGeom prst="rect">
            <a:avLst/>
          </a:prstGeom>
        </p:spPr>
        <p:txBody>
          <a:bodyPr/>
          <a:lstStyle/>
          <a:p>
            <a:pPr>
              <a:defRPr spc="-380" sz="9500"/>
            </a:pPr>
            <a:r>
              <a:t>What do I say?</a:t>
            </a:r>
          </a:p>
          <a:p>
            <a:pPr/>
          </a:p>
          <a:p>
            <a:pPr>
              <a:defRPr>
                <a:solidFill>
                  <a:srgbClr val="323232"/>
                </a:solidFill>
              </a:defRPr>
            </a:pPr>
            <a:r>
              <a:t>To family </a:t>
            </a:r>
          </a:p>
          <a:p>
            <a:pPr>
              <a:defRPr>
                <a:solidFill>
                  <a:srgbClr val="323232"/>
                </a:solidFill>
              </a:defRPr>
            </a:pPr>
            <a:r>
              <a:t>&amp; friends</a:t>
            </a:r>
          </a:p>
        </p:txBody>
      </p:sp>
      <p:sp>
        <p:nvSpPr>
          <p:cNvPr id="185" name="WHAT ARE YOU DOING? (IN THE FIRST FEW WEEKS)…"/>
          <p:cNvSpPr txBox="1"/>
          <p:nvPr/>
        </p:nvSpPr>
        <p:spPr>
          <a:xfrm>
            <a:off x="765989" y="3669585"/>
            <a:ext cx="13234078" cy="179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defRPr>
                <a:solidFill>
                  <a:srgbClr val="797979"/>
                </a:solidFill>
              </a:defRPr>
            </a:pPr>
            <a:r>
              <a:t>WHAT ARE YOU DOING? (IN THE FIRST FEW WEEKS)</a:t>
            </a: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I’M LEARNING &amp; STUDYING FOR MY NEW JOB.</a:t>
            </a:r>
          </a:p>
        </p:txBody>
      </p:sp>
      <p:sp>
        <p:nvSpPr>
          <p:cNvPr id="186" name="WHAT HAVE YOU BEEN UP TO LATELY?…"/>
          <p:cNvSpPr txBox="1"/>
          <p:nvPr/>
        </p:nvSpPr>
        <p:spPr>
          <a:xfrm>
            <a:off x="765989" y="5645158"/>
            <a:ext cx="13234078" cy="293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defRPr>
                <a:solidFill>
                  <a:srgbClr val="797979"/>
                </a:solidFill>
              </a:defRPr>
            </a:pPr>
            <a:r>
              <a:t>WHAT HAVE YOU BEEN UP TO LATELY?</a:t>
            </a: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OH, I GOT A NEW JOB. </a:t>
            </a: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THIS IS WHAT I DO. </a:t>
            </a:r>
            <a:r>
              <a:rPr>
                <a:solidFill>
                  <a:srgbClr val="797979"/>
                </a:solidFill>
              </a:rPr>
              <a:t>(SHOW PIC)</a:t>
            </a:r>
            <a:endParaRPr>
              <a:solidFill>
                <a:srgbClr val="797979"/>
              </a:solidFill>
            </a:endParaRP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I HELP FAMILIES. </a:t>
            </a:r>
          </a:p>
        </p:txBody>
      </p:sp>
      <p:sp>
        <p:nvSpPr>
          <p:cNvPr id="187" name="WHAT? HOW?…"/>
          <p:cNvSpPr txBox="1"/>
          <p:nvPr/>
        </p:nvSpPr>
        <p:spPr>
          <a:xfrm>
            <a:off x="765989" y="8765001"/>
            <a:ext cx="13234078" cy="2935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defRPr>
                <a:solidFill>
                  <a:srgbClr val="797979"/>
                </a:solidFill>
              </a:defRPr>
            </a:pPr>
            <a:r>
              <a:t>WHAT? HOW? </a:t>
            </a: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THIS IS HOW I HELP FAMILIES. </a:t>
            </a: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rPr>
                <a:solidFill>
                  <a:srgbClr val="797979"/>
                </a:solidFill>
              </a:rPr>
              <a:t>(PULL OUT PRIMERICA BROCHURE FROM BAG)</a:t>
            </a:r>
            <a:endParaRPr>
              <a:solidFill>
                <a:srgbClr val="79797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6" grpId="3"/>
      <p:bldP build="whole" bldLvl="1" animBg="1" rev="0" advAuto="0" spid="181" grpId="1"/>
      <p:bldP build="whole" bldLvl="1" animBg="1" rev="0" advAuto="0" spid="18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Vicky Lee - Primerica - May 16, 2020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1" defTabSz="338836">
              <a:defRPr spc="-60" sz="2029"/>
            </a:pPr>
            <a:r>
              <a:t>Vicky Lee - Primerica - May 16, 2020</a:t>
            </a:r>
          </a:p>
        </p:txBody>
      </p:sp>
      <p:sp>
        <p:nvSpPr>
          <p:cNvPr id="190" name="AUNTY: WITH CRAZY KINE STUFF? (LOOKING AT PRIMERICA BROCHURE)…"/>
          <p:cNvSpPr txBox="1"/>
          <p:nvPr>
            <p:ph type="body" idx="14"/>
          </p:nvPr>
        </p:nvSpPr>
        <p:spPr>
          <a:xfrm>
            <a:off x="1295400" y="3543455"/>
            <a:ext cx="21869400" cy="13682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560832">
              <a:defRPr spc="-115" sz="3839"/>
            </a:pPr>
            <a:r>
              <a:t>AUNTY: WITH CRAZY KINE STUFF? </a:t>
            </a:r>
            <a:r>
              <a:rPr>
                <a:solidFill>
                  <a:srgbClr val="5E5E5E"/>
                </a:solidFill>
              </a:rPr>
              <a:t>(LOOKING AT PRIMERICA BROCHURE) </a:t>
            </a:r>
            <a:endParaRPr>
              <a:solidFill>
                <a:srgbClr val="5E5E5E"/>
              </a:solidFill>
            </a:endParaRPr>
          </a:p>
          <a:p>
            <a:pPr defTabSz="560832">
              <a:defRPr spc="-115" sz="3839"/>
            </a:pPr>
            <a:r>
              <a:rPr>
                <a:solidFill>
                  <a:srgbClr val="531B93"/>
                </a:solidFill>
              </a:rPr>
              <a:t>ME:</a:t>
            </a:r>
            <a:r>
              <a:t> </a:t>
            </a:r>
            <a:r>
              <a:rPr>
                <a:solidFill>
                  <a:srgbClr val="9437FF"/>
                </a:solidFill>
              </a:rPr>
              <a:t>WITH HELPING THEM BUILD THEIR FUTURE.</a:t>
            </a:r>
          </a:p>
        </p:txBody>
      </p:sp>
      <p:sp>
        <p:nvSpPr>
          <p:cNvPr id="191" name="MY CONVERSATION WITH AUN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CONVERSATION WITH AUNTY</a:t>
            </a:r>
          </a:p>
        </p:txBody>
      </p:sp>
      <p:sp>
        <p:nvSpPr>
          <p:cNvPr id="192" name="AUNTY: YOU? YOU HELP FAMILIES BUILD THEIR FUTURE?"/>
          <p:cNvSpPr txBox="1"/>
          <p:nvPr/>
        </p:nvSpPr>
        <p:spPr>
          <a:xfrm>
            <a:off x="1257300" y="5056036"/>
            <a:ext cx="21869401" cy="769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spcBef>
                <a:spcPts val="0"/>
              </a:spcBef>
              <a:defRPr cap="all" spc="-119"/>
            </a:lvl1pPr>
          </a:lstStyle>
          <a:p>
            <a:pPr/>
            <a:r>
              <a:t>AUNTY: YOU? YOU HELP FAMILIES BUILD THEIR FUTURE?</a:t>
            </a:r>
          </a:p>
        </p:txBody>
      </p:sp>
      <p:sp>
        <p:nvSpPr>
          <p:cNvPr id="193" name="ME: WELL, I’m still learning, but yes. I am helping them build their future, aunty. I help families. That is what I do."/>
          <p:cNvSpPr txBox="1"/>
          <p:nvPr/>
        </p:nvSpPr>
        <p:spPr>
          <a:xfrm>
            <a:off x="1257299" y="5711268"/>
            <a:ext cx="21869401" cy="136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60832">
              <a:spcBef>
                <a:spcPts val="0"/>
              </a:spcBef>
              <a:defRPr cap="all" spc="-115" sz="3839"/>
            </a:pPr>
            <a:r>
              <a:rPr>
                <a:solidFill>
                  <a:srgbClr val="531B93"/>
                </a:solidFill>
              </a:rPr>
              <a:t>ME:</a:t>
            </a:r>
            <a:r>
              <a:t> </a:t>
            </a:r>
            <a:r>
              <a:rPr>
                <a:solidFill>
                  <a:srgbClr val="9437FF"/>
                </a:solidFill>
              </a:rPr>
              <a:t>WELL, I’m still learning, but yes. I am helping them build their future, aunty. I help families. That is what I do. </a:t>
            </a:r>
          </a:p>
        </p:txBody>
      </p:sp>
      <p:sp>
        <p:nvSpPr>
          <p:cNvPr id="194" name="AUNTY: (rolling her eyes) I dunno about that. You never graduated high school. I mean, why you wanna do that? Financial planning."/>
          <p:cNvSpPr txBox="1"/>
          <p:nvPr/>
        </p:nvSpPr>
        <p:spPr>
          <a:xfrm>
            <a:off x="1266824" y="7482824"/>
            <a:ext cx="21869401" cy="126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08254">
              <a:spcBef>
                <a:spcPts val="0"/>
              </a:spcBef>
              <a:defRPr cap="all" spc="-104" sz="3480"/>
            </a:pPr>
            <a:r>
              <a:t>AUNTY: </a:t>
            </a:r>
            <a:r>
              <a:rPr>
                <a:solidFill>
                  <a:srgbClr val="5E5E5E"/>
                </a:solidFill>
              </a:rPr>
              <a:t>(rolling her eyes) </a:t>
            </a:r>
            <a:r>
              <a:t>I dunno about that. You never graduated high school. I mean, why you wanna do that? Financial planning.</a:t>
            </a:r>
          </a:p>
        </p:txBody>
      </p:sp>
      <p:sp>
        <p:nvSpPr>
          <p:cNvPr id="195" name="ME: it’s my life path. THis—-is what I want to do with my life."/>
          <p:cNvSpPr txBox="1"/>
          <p:nvPr/>
        </p:nvSpPr>
        <p:spPr>
          <a:xfrm>
            <a:off x="1247774" y="8754222"/>
            <a:ext cx="21869401" cy="769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84200">
              <a:spcBef>
                <a:spcPts val="0"/>
              </a:spcBef>
              <a:defRPr cap="all" spc="-119"/>
            </a:pPr>
            <a:r>
              <a:rPr>
                <a:solidFill>
                  <a:srgbClr val="531B93"/>
                </a:solidFill>
              </a:rPr>
              <a:t>ME:</a:t>
            </a:r>
            <a:r>
              <a:t> </a:t>
            </a:r>
            <a:r>
              <a:rPr>
                <a:solidFill>
                  <a:srgbClr val="9437FF"/>
                </a:solidFill>
              </a:rPr>
              <a:t>it’s my life path. THis—-is what I want to do with my life. </a:t>
            </a:r>
          </a:p>
        </p:txBody>
      </p:sp>
      <p:sp>
        <p:nvSpPr>
          <p:cNvPr id="196" name="AUNTY: you want to sell life insurance policies to local people?"/>
          <p:cNvSpPr txBox="1"/>
          <p:nvPr/>
        </p:nvSpPr>
        <p:spPr>
          <a:xfrm>
            <a:off x="1247775" y="9732214"/>
            <a:ext cx="21869400" cy="769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spcBef>
                <a:spcPts val="0"/>
              </a:spcBef>
              <a:defRPr cap="all" spc="-104" sz="3500"/>
            </a:lvl1pPr>
          </a:lstStyle>
          <a:p>
            <a:pPr/>
            <a:r>
              <a:t>AUNTY: you want to sell life insurance policies to local people?</a:t>
            </a:r>
          </a:p>
        </p:txBody>
      </p:sp>
      <p:sp>
        <p:nvSpPr>
          <p:cNvPr id="197" name="ME: I want to help families build their future."/>
          <p:cNvSpPr txBox="1"/>
          <p:nvPr/>
        </p:nvSpPr>
        <p:spPr>
          <a:xfrm>
            <a:off x="1247775" y="10387446"/>
            <a:ext cx="21869400" cy="910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84200">
              <a:spcBef>
                <a:spcPts val="0"/>
              </a:spcBef>
              <a:defRPr cap="all" spc="-119"/>
            </a:pPr>
            <a:r>
              <a:rPr>
                <a:solidFill>
                  <a:srgbClr val="531B93"/>
                </a:solidFill>
              </a:rPr>
              <a:t>ME:</a:t>
            </a:r>
            <a:r>
              <a:t> </a:t>
            </a:r>
            <a:r>
              <a:rPr>
                <a:solidFill>
                  <a:srgbClr val="9437FF"/>
                </a:solidFill>
              </a:rPr>
              <a:t>I want to help families build their future. </a:t>
            </a:r>
          </a:p>
        </p:txBody>
      </p:sp>
      <p:sp>
        <p:nvSpPr>
          <p:cNvPr id="198" name="ME: (grab BROCHURE out of aunty’s hand. Walk away)"/>
          <p:cNvSpPr txBox="1"/>
          <p:nvPr/>
        </p:nvSpPr>
        <p:spPr>
          <a:xfrm>
            <a:off x="1247775" y="11322282"/>
            <a:ext cx="21869400" cy="840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84200">
              <a:spcBef>
                <a:spcPts val="0"/>
              </a:spcBef>
              <a:defRPr cap="all" spc="-119"/>
            </a:pPr>
            <a:r>
              <a:rPr>
                <a:solidFill>
                  <a:srgbClr val="531B93"/>
                </a:solidFill>
              </a:rPr>
              <a:t>ME:</a:t>
            </a:r>
            <a:r>
              <a:t> </a:t>
            </a:r>
            <a:r>
              <a:rPr>
                <a:solidFill>
                  <a:srgbClr val="5E5E5E"/>
                </a:solidFill>
              </a:rPr>
              <a:t>(grab BROCHURE out of aunty’s hand. Walk away)</a:t>
            </a:r>
          </a:p>
        </p:txBody>
      </p:sp>
      <p:sp>
        <p:nvSpPr>
          <p:cNvPr id="199" name="AUNTY: try wait. Let me see that brochure. I want to keep this."/>
          <p:cNvSpPr txBox="1"/>
          <p:nvPr/>
        </p:nvSpPr>
        <p:spPr>
          <a:xfrm>
            <a:off x="1247775" y="12000698"/>
            <a:ext cx="21869400" cy="840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spcBef>
                <a:spcPts val="0"/>
              </a:spcBef>
              <a:defRPr cap="all" spc="-119"/>
            </a:lvl1pPr>
          </a:lstStyle>
          <a:p>
            <a:pPr/>
            <a:r>
              <a:t>AUNTY: try wait. Let me see that brochure. I want to keep this.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7"/>
      <p:bldP build="whole" bldLvl="1" animBg="1" rev="0" advAuto="0" spid="194" grpId="4"/>
      <p:bldP build="whole" bldLvl="1" animBg="1" rev="0" advAuto="0" spid="192" grpId="2"/>
      <p:bldP build="whole" bldLvl="1" animBg="1" rev="0" advAuto="0" spid="196" grpId="6"/>
      <p:bldP build="whole" bldLvl="1" animBg="1" rev="0" advAuto="0" spid="198" grpId="8"/>
      <p:bldP build="whole" bldLvl="1" animBg="1" rev="0" advAuto="0" spid="193" grpId="3"/>
      <p:bldP build="whole" bldLvl="1" animBg="1" rev="0" advAuto="0" spid="195" grpId="5"/>
      <p:bldP build="whole" bldLvl="1" animBg="1" rev="0" advAuto="0" spid="199" grpId="9"/>
      <p:bldP build="whole" bldLvl="1" animBg="1" rev="0" advAuto="0" spid="19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"/>
          <p:cNvSpPr/>
          <p:nvPr/>
        </p:nvSpPr>
        <p:spPr>
          <a:xfrm>
            <a:off x="14057137" y="7213600"/>
            <a:ext cx="4564858" cy="5031384"/>
          </a:xfrm>
          <a:prstGeom prst="rect">
            <a:avLst/>
          </a:prstGeom>
          <a:gradFill>
            <a:gsLst>
              <a:gs pos="0">
                <a:srgbClr val="FFF116"/>
              </a:gs>
              <a:gs pos="100000">
                <a:srgbClr val="D783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pc="-44" sz="2200">
                <a:solidFill>
                  <a:srgbClr val="FFFFFF"/>
                </a:solidFill>
              </a:defRPr>
            </a:pPr>
          </a:p>
        </p:txBody>
      </p:sp>
      <p:sp>
        <p:nvSpPr>
          <p:cNvPr id="202" name="Rectangle"/>
          <p:cNvSpPr/>
          <p:nvPr/>
        </p:nvSpPr>
        <p:spPr>
          <a:xfrm>
            <a:off x="6273799" y="7213600"/>
            <a:ext cx="4564858" cy="5031384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pc="-44" sz="2200">
                <a:solidFill>
                  <a:srgbClr val="FFFFFF"/>
                </a:solidFill>
              </a:defRPr>
            </a:pPr>
          </a:p>
        </p:txBody>
      </p:sp>
      <p:sp>
        <p:nvSpPr>
          <p:cNvPr id="203" name="Rectangle"/>
          <p:cNvSpPr/>
          <p:nvPr/>
        </p:nvSpPr>
        <p:spPr>
          <a:xfrm>
            <a:off x="-50800" y="5636599"/>
            <a:ext cx="24384000" cy="1270001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pc="-44" sz="2200">
                <a:solidFill>
                  <a:srgbClr val="FFFFFF"/>
                </a:solidFill>
              </a:defRPr>
            </a:pPr>
          </a:p>
        </p:txBody>
      </p:sp>
      <p:sp>
        <p:nvSpPr>
          <p:cNvPr id="204" name="Vicky Lee - Primerica - May 16, 2020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1" defTabSz="338836">
              <a:defRPr spc="-60" sz="2029"/>
            </a:pPr>
            <a:r>
              <a:t>Vicky Lee - Primerica - May 16, 2020</a:t>
            </a:r>
          </a:p>
        </p:txBody>
      </p:sp>
      <p:sp>
        <p:nvSpPr>
          <p:cNvPr id="205" name="CHANGE THE CONVERSATION"/>
          <p:cNvSpPr txBox="1"/>
          <p:nvPr/>
        </p:nvSpPr>
        <p:spPr>
          <a:xfrm>
            <a:off x="6332755" y="5735469"/>
            <a:ext cx="10993071" cy="107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rgbClr val="9437FF"/>
                </a:solidFill>
              </a:defRPr>
            </a:lvl1pPr>
          </a:lstStyle>
          <a:p>
            <a:pPr/>
            <a:r>
              <a:t>CHANGE THE CONVERSATION </a:t>
            </a:r>
          </a:p>
        </p:txBody>
      </p:sp>
      <p:sp>
        <p:nvSpPr>
          <p:cNvPr id="206" name="WHEN YOU TELL PEOPLE ABOUT PRIMERICA, THEY KNOW YOU’RE SELLING TO THEM."/>
          <p:cNvSpPr txBox="1"/>
          <p:nvPr/>
        </p:nvSpPr>
        <p:spPr>
          <a:xfrm>
            <a:off x="1713230" y="2571799"/>
            <a:ext cx="21513043" cy="186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WHEN YOU TELL PEOPLE ABOUT PRIMERICA, THEY KNOW YOU’RE SELLING TO THEM.</a:t>
            </a:r>
          </a:p>
        </p:txBody>
      </p:sp>
      <p:sp>
        <p:nvSpPr>
          <p:cNvPr id="207" name="FROM:"/>
          <p:cNvSpPr txBox="1"/>
          <p:nvPr/>
        </p:nvSpPr>
        <p:spPr>
          <a:xfrm>
            <a:off x="6717030" y="7463790"/>
            <a:ext cx="1881124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FROM: </a:t>
            </a:r>
          </a:p>
        </p:txBody>
      </p:sp>
      <p:sp>
        <p:nvSpPr>
          <p:cNvPr id="208" name="PRIMERICA"/>
          <p:cNvSpPr txBox="1"/>
          <p:nvPr/>
        </p:nvSpPr>
        <p:spPr>
          <a:xfrm>
            <a:off x="6666229" y="8478217"/>
            <a:ext cx="3061209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PRIMERICA </a:t>
            </a:r>
          </a:p>
        </p:txBody>
      </p:sp>
      <p:sp>
        <p:nvSpPr>
          <p:cNvPr id="209" name="A JOB"/>
          <p:cNvSpPr txBox="1"/>
          <p:nvPr/>
        </p:nvSpPr>
        <p:spPr>
          <a:xfrm>
            <a:off x="6717029" y="9492645"/>
            <a:ext cx="1687069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/>
            <a:r>
              <a:t>A JOB </a:t>
            </a:r>
          </a:p>
        </p:txBody>
      </p:sp>
      <p:sp>
        <p:nvSpPr>
          <p:cNvPr id="210" name="THE PRODUCT"/>
          <p:cNvSpPr txBox="1"/>
          <p:nvPr/>
        </p:nvSpPr>
        <p:spPr>
          <a:xfrm>
            <a:off x="6717029" y="10717051"/>
            <a:ext cx="3711957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PRODUCT</a:t>
            </a:r>
          </a:p>
        </p:txBody>
      </p:sp>
      <p:sp>
        <p:nvSpPr>
          <p:cNvPr id="211" name="TO:"/>
          <p:cNvSpPr txBox="1"/>
          <p:nvPr/>
        </p:nvSpPr>
        <p:spPr>
          <a:xfrm>
            <a:off x="14540229" y="7463790"/>
            <a:ext cx="1079501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TO: </a:t>
            </a:r>
          </a:p>
        </p:txBody>
      </p:sp>
      <p:sp>
        <p:nvSpPr>
          <p:cNvPr id="212" name="ME"/>
          <p:cNvSpPr txBox="1"/>
          <p:nvPr/>
        </p:nvSpPr>
        <p:spPr>
          <a:xfrm>
            <a:off x="14540229" y="8478217"/>
            <a:ext cx="992125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 </a:t>
            </a:r>
          </a:p>
        </p:txBody>
      </p:sp>
      <p:sp>
        <p:nvSpPr>
          <p:cNvPr id="213" name="MY LIFE PATH"/>
          <p:cNvSpPr txBox="1"/>
          <p:nvPr/>
        </p:nvSpPr>
        <p:spPr>
          <a:xfrm>
            <a:off x="14540229" y="9492645"/>
            <a:ext cx="359867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 LIFE PATH </a:t>
            </a:r>
          </a:p>
        </p:txBody>
      </p:sp>
      <p:sp>
        <p:nvSpPr>
          <p:cNvPr id="214" name="THEIR FUTURE"/>
          <p:cNvSpPr txBox="1"/>
          <p:nvPr/>
        </p:nvSpPr>
        <p:spPr>
          <a:xfrm>
            <a:off x="14540229" y="10717051"/>
            <a:ext cx="3712973" cy="76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THEIR FUTURE</a:t>
            </a:r>
          </a:p>
        </p:txBody>
      </p:sp>
      <p:sp>
        <p:nvSpPr>
          <p:cNvPr id="215" name="Line"/>
          <p:cNvSpPr/>
          <p:nvPr/>
        </p:nvSpPr>
        <p:spPr>
          <a:xfrm>
            <a:off x="10208264" y="8882780"/>
            <a:ext cx="3711957" cy="1"/>
          </a:xfrm>
          <a:prstGeom prst="line">
            <a:avLst/>
          </a:prstGeom>
          <a:ln w="127000">
            <a:solidFill>
              <a:srgbClr val="9437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6" name="WHEN YOU TELL PEOPLE ABOUT YOUR LIFE, THEY KNOW THAT YOU’RE INCLUDING THEM (IN YOUR LIFE)."/>
          <p:cNvSpPr txBox="1"/>
          <p:nvPr/>
        </p:nvSpPr>
        <p:spPr>
          <a:xfrm>
            <a:off x="1713230" y="3645510"/>
            <a:ext cx="21513043" cy="144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WHEN YOU TELL PEOPLE ABOUT YOUR LIFE, THEY KNOW THAT YOU’RE INCLUDING THEM (IN YOUR LIFE).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5"/>
      <p:bldP build="whole" bldLvl="1" animBg="1" rev="0" advAuto="0" spid="212" grpId="8"/>
      <p:bldP build="whole" bldLvl="1" animBg="1" rev="0" advAuto="0" spid="205" grpId="4"/>
      <p:bldP build="whole" bldLvl="1" animBg="1" rev="0" advAuto="0" spid="203" grpId="3"/>
      <p:bldP build="whole" bldLvl="1" animBg="1" rev="0" advAuto="0" spid="214" grpId="13"/>
      <p:bldP build="whole" bldLvl="1" animBg="1" rev="0" advAuto="0" spid="211" grpId="7"/>
      <p:bldP build="whole" bldLvl="1" animBg="1" rev="0" advAuto="0" spid="216" grpId="2"/>
      <p:bldP build="whole" bldLvl="1" animBg="1" rev="0" advAuto="0" spid="208" grpId="6"/>
      <p:bldP build="whole" bldLvl="1" animBg="1" rev="0" advAuto="0" spid="209" grpId="10"/>
      <p:bldP build="whole" bldLvl="1" animBg="1" rev="0" advAuto="0" spid="210" grpId="12"/>
      <p:bldP build="whole" bldLvl="1" animBg="1" rev="0" advAuto="0" spid="201" grpId="14"/>
      <p:bldP build="whole" bldLvl="1" animBg="1" rev="0" advAuto="0" spid="202" grpId="15"/>
      <p:bldP build="whole" bldLvl="1" animBg="1" rev="0" advAuto="0" spid="215" grpId="9"/>
      <p:bldP build="whole" bldLvl="1" animBg="1" rev="0" advAuto="0" spid="206" grpId="1"/>
      <p:bldP build="whole" bldLvl="1" animBg="1" rev="0" advAuto="0" spid="213" grpId="1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470" t="0" r="31194" b="0"/>
          <a:stretch>
            <a:fillRect/>
          </a:stretch>
        </p:blipFill>
        <p:spPr>
          <a:xfrm>
            <a:off x="14031377" y="-1932"/>
            <a:ext cx="10352450" cy="13719863"/>
          </a:xfrm>
          <a:prstGeom prst="rect">
            <a:avLst/>
          </a:prstGeom>
        </p:spPr>
      </p:pic>
      <p:sp>
        <p:nvSpPr>
          <p:cNvPr id="219" name="EVERYONE I MEET AT NETWORKING EVENTS"/>
          <p:cNvSpPr txBox="1"/>
          <p:nvPr>
            <p:ph type="body" sz="quarter" idx="1"/>
          </p:nvPr>
        </p:nvSpPr>
        <p:spPr>
          <a:xfrm>
            <a:off x="765989" y="1836887"/>
            <a:ext cx="11442701" cy="1087491"/>
          </a:xfrm>
          <a:prstGeom prst="rect">
            <a:avLst/>
          </a:prstGeom>
        </p:spPr>
        <p:txBody>
          <a:bodyPr/>
          <a:lstStyle/>
          <a:p>
            <a:pPr lvl="1">
              <a:defRPr>
                <a:solidFill>
                  <a:srgbClr val="797979"/>
                </a:solidFill>
              </a:defRPr>
            </a:pPr>
            <a:r>
              <a:t>EVERYONE I MEET AT NETWORKING EVENTS</a:t>
            </a:r>
          </a:p>
        </p:txBody>
      </p:sp>
      <p:sp>
        <p:nvSpPr>
          <p:cNvPr id="220" name="Vicky Lee - Primerica - May 16, 2020"/>
          <p:cNvSpPr txBox="1"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1" defTabSz="338836">
              <a:defRPr spc="-60" sz="2029"/>
            </a:pPr>
            <a:r>
              <a:t>Vicky Lee - Primerica - May 16, 2020</a:t>
            </a:r>
          </a:p>
        </p:txBody>
      </p:sp>
      <p:sp>
        <p:nvSpPr>
          <p:cNvPr id="221" name="Rectangle"/>
          <p:cNvSpPr/>
          <p:nvPr/>
        </p:nvSpPr>
        <p:spPr>
          <a:xfrm>
            <a:off x="15219460" y="-37723"/>
            <a:ext cx="9166885" cy="13791446"/>
          </a:xfrm>
          <a:prstGeom prst="rect">
            <a:avLst/>
          </a:prstGeom>
          <a:gradFill>
            <a:gsLst>
              <a:gs pos="0">
                <a:srgbClr val="FFF116"/>
              </a:gs>
              <a:gs pos="100000">
                <a:srgbClr val="FAFFF6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pc="-44" sz="2200"/>
            </a:pPr>
          </a:p>
        </p:txBody>
      </p:sp>
      <p:sp>
        <p:nvSpPr>
          <p:cNvPr id="222" name="What do I keep saying?…"/>
          <p:cNvSpPr txBox="1"/>
          <p:nvPr>
            <p:ph type="title"/>
          </p:nvPr>
        </p:nvSpPr>
        <p:spPr>
          <a:xfrm>
            <a:off x="16481724" y="2291905"/>
            <a:ext cx="7318066" cy="9132190"/>
          </a:xfrm>
          <a:prstGeom prst="rect">
            <a:avLst/>
          </a:prstGeom>
        </p:spPr>
        <p:txBody>
          <a:bodyPr/>
          <a:lstStyle/>
          <a:p>
            <a:pPr>
              <a:defRPr spc="-380" sz="9500"/>
            </a:pPr>
            <a:r>
              <a:t>What do I keep saying?</a:t>
            </a:r>
          </a:p>
          <a:p>
            <a:pPr/>
          </a:p>
          <a:p>
            <a:pPr>
              <a:defRPr>
                <a:solidFill>
                  <a:srgbClr val="323232"/>
                </a:solidFill>
              </a:defRPr>
            </a:pPr>
            <a:r>
              <a:t>To family </a:t>
            </a:r>
          </a:p>
          <a:p>
            <a:pPr>
              <a:defRPr>
                <a:solidFill>
                  <a:srgbClr val="323232"/>
                </a:solidFill>
              </a:defRPr>
            </a:pPr>
            <a:r>
              <a:t>&amp; friends</a:t>
            </a:r>
          </a:p>
        </p:txBody>
      </p:sp>
      <p:sp>
        <p:nvSpPr>
          <p:cNvPr id="223" name="MY JOB IS SO COOL.…"/>
          <p:cNvSpPr txBox="1"/>
          <p:nvPr/>
        </p:nvSpPr>
        <p:spPr>
          <a:xfrm>
            <a:off x="765989" y="2913809"/>
            <a:ext cx="11442701" cy="245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MY JOB IS SO COOL. </a:t>
            </a: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MY COWORKERS ARE SO SUCCESSFUL.</a:t>
            </a:r>
          </a:p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I LOVE THIS COMMUNITY.</a:t>
            </a:r>
          </a:p>
        </p:txBody>
      </p:sp>
      <p:sp>
        <p:nvSpPr>
          <p:cNvPr id="224" name="INVITING PROSPECTS TO TEAM MANA PARTY"/>
          <p:cNvSpPr txBox="1"/>
          <p:nvPr/>
        </p:nvSpPr>
        <p:spPr>
          <a:xfrm>
            <a:off x="765989" y="5342087"/>
            <a:ext cx="11442701" cy="108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defRPr>
                <a:solidFill>
                  <a:srgbClr val="797979"/>
                </a:solidFill>
              </a:defRPr>
            </a:pPr>
            <a:r>
              <a:t>INVITING PROSPECTS TO TEAM MANA PARTY</a:t>
            </a:r>
          </a:p>
        </p:txBody>
      </p:sp>
      <p:sp>
        <p:nvSpPr>
          <p:cNvPr id="225" name="DO YOU WANT TO MEET MY NEW FRIENDS? THEY ARE ALL SUCCESSFUL AND FUN."/>
          <p:cNvSpPr txBox="1"/>
          <p:nvPr/>
        </p:nvSpPr>
        <p:spPr>
          <a:xfrm>
            <a:off x="765989" y="6526419"/>
            <a:ext cx="11442701" cy="1762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DO YOU WANT TO MEET MY NEW FRIENDS? THEY ARE ALL SUCCESSFUL AND FUN.</a:t>
            </a:r>
          </a:p>
        </p:txBody>
      </p:sp>
      <p:sp>
        <p:nvSpPr>
          <p:cNvPr id="226" name="WHEN PEOPLE ARE INTERESTED IN THE BUSINESS OPPORTUNITY:"/>
          <p:cNvSpPr txBox="1"/>
          <p:nvPr/>
        </p:nvSpPr>
        <p:spPr>
          <a:xfrm>
            <a:off x="765989" y="8567887"/>
            <a:ext cx="11442701" cy="1577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defRPr>
                <a:solidFill>
                  <a:srgbClr val="797979"/>
                </a:solidFill>
              </a:defRPr>
            </a:pPr>
            <a:r>
              <a:t>WHEN PEOPLE ARE INTERESTED IN THE BUSINESS OPPORTUNITY:</a:t>
            </a:r>
          </a:p>
        </p:txBody>
      </p:sp>
      <p:sp>
        <p:nvSpPr>
          <p:cNvPr id="227" name="IF YOU LIKE THEM (MY SUCCESSFUL FRIENDS), AND WANT TO BE PART OF OUR TEAM, THEN LET’S SIT DOWN AND TALK."/>
          <p:cNvSpPr txBox="1"/>
          <p:nvPr/>
        </p:nvSpPr>
        <p:spPr>
          <a:xfrm>
            <a:off x="765989" y="10424492"/>
            <a:ext cx="12797136" cy="245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spcBef>
                <a:spcPts val="0"/>
              </a:spcBef>
              <a:defRPr>
                <a:solidFill>
                  <a:srgbClr val="531B93"/>
                </a:solidFill>
              </a:defRPr>
            </a:pPr>
            <a:r>
              <a:t>IF YOU LIKE THEM (MY SUCCESSFUL FRIENDS), AND WANT TO BE PART OF OUR TEAM, THEN LET’S SIT DOWN AND TALK.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6"/>
      <p:bldP build="whole" bldLvl="1" animBg="1" rev="0" advAuto="0" spid="224" grpId="3"/>
      <p:bldP build="whole" bldLvl="1" animBg="1" rev="0" advAuto="0" spid="223" grpId="2"/>
      <p:bldP build="whole" bldLvl="1" animBg="1" rev="0" advAuto="0" spid="219" grpId="1"/>
      <p:bldP build="whole" bldLvl="1" animBg="1" rev="0" advAuto="0" spid="225" grpId="4"/>
      <p:bldP build="whole" bldLvl="1" animBg="1" rev="0" advAuto="0" spid="226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HE JOURNEY…"/>
          <p:cNvSpPr txBox="1"/>
          <p:nvPr>
            <p:ph type="title"/>
          </p:nvPr>
        </p:nvSpPr>
        <p:spPr>
          <a:xfrm>
            <a:off x="1273076" y="1645208"/>
            <a:ext cx="21869401" cy="2881785"/>
          </a:xfrm>
          <a:prstGeom prst="rect">
            <a:avLst/>
          </a:prstGeom>
        </p:spPr>
        <p:txBody>
          <a:bodyPr/>
          <a:lstStyle/>
          <a:p>
            <a:pPr defTabSz="742950">
              <a:defRPr spc="-367" sz="9180"/>
            </a:pPr>
            <a:r>
              <a:t>THE JOURNEY </a:t>
            </a:r>
          </a:p>
          <a:p>
            <a:pPr defTabSz="742950">
              <a:defRPr spc="-367" sz="9180"/>
            </a:pPr>
            <a:r>
              <a:t>TO BECOME WHO YOU ARE</a:t>
            </a:r>
          </a:p>
        </p:txBody>
      </p:sp>
      <p:sp>
        <p:nvSpPr>
          <p:cNvPr id="230" name="ASK LIFE questions (NOT BUSINESS QUESTIONS)."/>
          <p:cNvSpPr txBox="1"/>
          <p:nvPr/>
        </p:nvSpPr>
        <p:spPr>
          <a:xfrm>
            <a:off x="1273076" y="4388408"/>
            <a:ext cx="21869401" cy="104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45770">
              <a:lnSpc>
                <a:spcPct val="80000"/>
              </a:lnSpc>
              <a:spcBef>
                <a:spcPts val="0"/>
              </a:spcBef>
              <a:defRPr b="1" cap="all" spc="-220" sz="5508">
                <a:latin typeface="+mn-lt"/>
                <a:ea typeface="+mn-ea"/>
                <a:cs typeface="+mn-cs"/>
                <a:sym typeface="Graphik"/>
              </a:defRPr>
            </a:pPr>
            <a:r>
              <a:t>ASK LIFE questions </a:t>
            </a:r>
            <a:r>
              <a:rPr>
                <a:solidFill>
                  <a:srgbClr val="5E5E5E"/>
                </a:solidFill>
              </a:rPr>
              <a:t>(NOT BUSINESS QUESTIONS)</a:t>
            </a:r>
            <a:r>
              <a:t>.</a:t>
            </a:r>
          </a:p>
        </p:txBody>
      </p:sp>
      <p:sp>
        <p:nvSpPr>
          <p:cNvPr id="231" name="What is your goal in life? _____________________________________________…"/>
          <p:cNvSpPr txBox="1"/>
          <p:nvPr/>
        </p:nvSpPr>
        <p:spPr>
          <a:xfrm>
            <a:off x="1273076" y="6335179"/>
            <a:ext cx="22154555" cy="168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1156144" indent="-1156144" defTabSz="421004">
              <a:lnSpc>
                <a:spcPct val="80000"/>
              </a:lnSpc>
              <a:spcBef>
                <a:spcPts val="0"/>
              </a:spcBef>
              <a:buSzPct val="100000"/>
              <a:buAutoNum type="arabicPeriod" startAt="1"/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What is your goal in life? _____________________________________________ </a:t>
            </a:r>
          </a:p>
          <a:p>
            <a:pPr defTabSz="421004">
              <a:lnSpc>
                <a:spcPct val="80000"/>
              </a:lnSpc>
              <a:spcBef>
                <a:spcPts val="0"/>
              </a:spcBef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____________________________________________________________________________________</a:t>
            </a:r>
          </a:p>
        </p:txBody>
      </p:sp>
      <p:sp>
        <p:nvSpPr>
          <p:cNvPr id="232" name="TO START A MINISTRY"/>
          <p:cNvSpPr txBox="1"/>
          <p:nvPr/>
        </p:nvSpPr>
        <p:spPr>
          <a:xfrm>
            <a:off x="12893575" y="6246279"/>
            <a:ext cx="10394158" cy="104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3220">
              <a:lnSpc>
                <a:spcPct val="80000"/>
              </a:lnSpc>
              <a:spcBef>
                <a:spcPts val="0"/>
              </a:spcBef>
              <a:defRPr cap="all" spc="-179" sz="4488">
                <a:solidFill>
                  <a:srgbClr val="0433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TO START A MINISTRY </a:t>
            </a:r>
          </a:p>
        </p:txBody>
      </p:sp>
      <p:sp>
        <p:nvSpPr>
          <p:cNvPr id="233" name="How do you want to do it? ___________________________________________…"/>
          <p:cNvSpPr txBox="1"/>
          <p:nvPr/>
        </p:nvSpPr>
        <p:spPr>
          <a:xfrm>
            <a:off x="1273076" y="8417979"/>
            <a:ext cx="22154555" cy="168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1156144" indent="-1156144" defTabSz="421004">
              <a:lnSpc>
                <a:spcPct val="80000"/>
              </a:lnSpc>
              <a:spcBef>
                <a:spcPts val="0"/>
              </a:spcBef>
              <a:buSzPct val="100000"/>
              <a:buAutoNum type="arabicPeriod" startAt="2"/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How do you want to do it? ___________________________________________ </a:t>
            </a:r>
          </a:p>
          <a:p>
            <a:pPr defTabSz="421004">
              <a:lnSpc>
                <a:spcPct val="80000"/>
              </a:lnSpc>
              <a:spcBef>
                <a:spcPts val="0"/>
              </a:spcBef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____________________________________________________________________________________</a:t>
            </a:r>
          </a:p>
        </p:txBody>
      </p:sp>
      <p:sp>
        <p:nvSpPr>
          <p:cNvPr id="234" name="I want to start small with folks I know."/>
          <p:cNvSpPr txBox="1"/>
          <p:nvPr/>
        </p:nvSpPr>
        <p:spPr>
          <a:xfrm>
            <a:off x="12061725" y="8329079"/>
            <a:ext cx="12159359" cy="104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3220">
              <a:lnSpc>
                <a:spcPct val="80000"/>
              </a:lnSpc>
              <a:spcBef>
                <a:spcPts val="0"/>
              </a:spcBef>
              <a:defRPr cap="all" spc="-179" sz="4488">
                <a:solidFill>
                  <a:srgbClr val="0433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I want to start small with folks I know.</a:t>
            </a:r>
          </a:p>
        </p:txBody>
      </p:sp>
      <p:sp>
        <p:nvSpPr>
          <p:cNvPr id="235" name="Then, grow it from there."/>
          <p:cNvSpPr txBox="1"/>
          <p:nvPr/>
        </p:nvSpPr>
        <p:spPr>
          <a:xfrm>
            <a:off x="1901725" y="9074707"/>
            <a:ext cx="12159358" cy="104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3220">
              <a:lnSpc>
                <a:spcPct val="80000"/>
              </a:lnSpc>
              <a:spcBef>
                <a:spcPts val="0"/>
              </a:spcBef>
              <a:defRPr cap="all" spc="-179" sz="4488">
                <a:solidFill>
                  <a:srgbClr val="0433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Then, grow it from there. </a:t>
            </a:r>
          </a:p>
        </p:txBody>
      </p:sp>
      <p:sp>
        <p:nvSpPr>
          <p:cNvPr id="236" name="Why (do you want to do it)? __________________________________________…"/>
          <p:cNvSpPr txBox="1"/>
          <p:nvPr/>
        </p:nvSpPr>
        <p:spPr>
          <a:xfrm>
            <a:off x="1273075" y="10703979"/>
            <a:ext cx="22154556" cy="168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1156144" indent="-1156144" defTabSz="421004">
              <a:lnSpc>
                <a:spcPct val="80000"/>
              </a:lnSpc>
              <a:spcBef>
                <a:spcPts val="0"/>
              </a:spcBef>
              <a:buSzPct val="100000"/>
              <a:buAutoNum type="arabicPeriod" startAt="2"/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Why (do you want to do it)? __________________________________________ </a:t>
            </a:r>
          </a:p>
          <a:p>
            <a:pPr defTabSz="421004">
              <a:lnSpc>
                <a:spcPct val="80000"/>
              </a:lnSpc>
              <a:spcBef>
                <a:spcPts val="0"/>
              </a:spcBef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____________________________________________________________________________________</a:t>
            </a:r>
          </a:p>
        </p:txBody>
      </p:sp>
      <p:sp>
        <p:nvSpPr>
          <p:cNvPr id="237" name="Because it’s my life calling."/>
          <p:cNvSpPr txBox="1"/>
          <p:nvPr/>
        </p:nvSpPr>
        <p:spPr>
          <a:xfrm>
            <a:off x="13052375" y="10500779"/>
            <a:ext cx="12159358" cy="104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3220">
              <a:lnSpc>
                <a:spcPct val="80000"/>
              </a:lnSpc>
              <a:spcBef>
                <a:spcPts val="0"/>
              </a:spcBef>
              <a:defRPr cap="all" spc="-179" sz="4488">
                <a:solidFill>
                  <a:srgbClr val="0433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Because it’s my life calling.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6"/>
      <p:bldP build="whole" bldLvl="1" animBg="1" rev="0" advAuto="0" spid="237" grpId="8"/>
      <p:bldP build="whole" bldLvl="1" animBg="1" rev="0" advAuto="0" spid="230" grpId="1"/>
      <p:bldP build="whole" bldLvl="1" animBg="1" rev="0" advAuto="0" spid="232" grpId="3"/>
      <p:bldP build="whole" bldLvl="1" animBg="1" rev="0" advAuto="0" spid="234" grpId="5"/>
      <p:bldP build="whole" bldLvl="1" animBg="1" rev="0" advAuto="0" spid="236" grpId="7"/>
      <p:bldP build="whole" bldLvl="1" animBg="1" rev="0" advAuto="0" spid="231" grpId="2"/>
      <p:bldP build="whole" bldLvl="1" animBg="1" rev="0" advAuto="0" spid="233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Where? _____________________________________________________________________…"/>
          <p:cNvSpPr txBox="1"/>
          <p:nvPr/>
        </p:nvSpPr>
        <p:spPr>
          <a:xfrm>
            <a:off x="1019075" y="3083979"/>
            <a:ext cx="22154556" cy="168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1156144" indent="-1156144" defTabSz="421004">
              <a:lnSpc>
                <a:spcPct val="80000"/>
              </a:lnSpc>
              <a:spcBef>
                <a:spcPts val="0"/>
              </a:spcBef>
              <a:buSzPct val="100000"/>
              <a:buAutoNum type="arabicPeriod" startAt="1"/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Where? _____________________________________________________________________ </a:t>
            </a:r>
          </a:p>
          <a:p>
            <a:pPr defTabSz="421004">
              <a:lnSpc>
                <a:spcPct val="80000"/>
              </a:lnSpc>
              <a:spcBef>
                <a:spcPts val="0"/>
              </a:spcBef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____________________________________________________________________________________</a:t>
            </a:r>
          </a:p>
        </p:txBody>
      </p:sp>
      <p:sp>
        <p:nvSpPr>
          <p:cNvPr id="240" name="On Oahu"/>
          <p:cNvSpPr txBox="1"/>
          <p:nvPr/>
        </p:nvSpPr>
        <p:spPr>
          <a:xfrm>
            <a:off x="8524775" y="3007779"/>
            <a:ext cx="10394158" cy="104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3220">
              <a:lnSpc>
                <a:spcPct val="80000"/>
              </a:lnSpc>
              <a:spcBef>
                <a:spcPts val="0"/>
              </a:spcBef>
              <a:defRPr cap="all" spc="-179" sz="4488">
                <a:solidFill>
                  <a:srgbClr val="0433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On Oahu</a:t>
            </a:r>
          </a:p>
        </p:txBody>
      </p:sp>
      <p:sp>
        <p:nvSpPr>
          <p:cNvPr id="241" name="With who? ________________________________________________________________…"/>
          <p:cNvSpPr txBox="1"/>
          <p:nvPr/>
        </p:nvSpPr>
        <p:spPr>
          <a:xfrm>
            <a:off x="1019075" y="6360579"/>
            <a:ext cx="22154556" cy="168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1156144" indent="-1156144" defTabSz="421004">
              <a:lnSpc>
                <a:spcPct val="80000"/>
              </a:lnSpc>
              <a:spcBef>
                <a:spcPts val="0"/>
              </a:spcBef>
              <a:buSzPct val="100000"/>
              <a:buAutoNum type="arabicPeriod" startAt="2"/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With who? ________________________________________________________________ </a:t>
            </a:r>
          </a:p>
          <a:p>
            <a:pPr defTabSz="421004">
              <a:lnSpc>
                <a:spcPct val="80000"/>
              </a:lnSpc>
              <a:spcBef>
                <a:spcPts val="0"/>
              </a:spcBef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____________________________________________________________________________________</a:t>
            </a:r>
          </a:p>
        </p:txBody>
      </p:sp>
      <p:sp>
        <p:nvSpPr>
          <p:cNvPr id="242" name="People who are successful and spiritual."/>
          <p:cNvSpPr txBox="1"/>
          <p:nvPr/>
        </p:nvSpPr>
        <p:spPr>
          <a:xfrm>
            <a:off x="7032525" y="6271679"/>
            <a:ext cx="15645707" cy="104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3220">
              <a:lnSpc>
                <a:spcPct val="80000"/>
              </a:lnSpc>
              <a:spcBef>
                <a:spcPts val="0"/>
              </a:spcBef>
              <a:defRPr cap="all" spc="-179" sz="4488">
                <a:solidFill>
                  <a:srgbClr val="0433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People who are successful and spiritual.</a:t>
            </a:r>
          </a:p>
        </p:txBody>
      </p:sp>
      <p:sp>
        <p:nvSpPr>
          <p:cNvPr id="243" name="Who does that make you be or become? __________________________…"/>
          <p:cNvSpPr txBox="1"/>
          <p:nvPr/>
        </p:nvSpPr>
        <p:spPr>
          <a:xfrm>
            <a:off x="1019075" y="9535579"/>
            <a:ext cx="22154556" cy="168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1156144" indent="-1156144" defTabSz="421004">
              <a:lnSpc>
                <a:spcPct val="80000"/>
              </a:lnSpc>
              <a:spcBef>
                <a:spcPts val="0"/>
              </a:spcBef>
              <a:buSzPct val="100000"/>
              <a:buAutoNum type="arabicPeriod" startAt="2"/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Who does that make you be or become? __________________________ </a:t>
            </a:r>
          </a:p>
          <a:p>
            <a:pPr defTabSz="421004">
              <a:lnSpc>
                <a:spcPct val="80000"/>
              </a:lnSpc>
              <a:spcBef>
                <a:spcPts val="0"/>
              </a:spcBef>
              <a:defRPr b="1" cap="all" spc="-208" sz="5202">
                <a:latin typeface="+mn-lt"/>
                <a:ea typeface="+mn-ea"/>
                <a:cs typeface="+mn-cs"/>
                <a:sym typeface="Graphik"/>
              </a:defRPr>
            </a:pPr>
            <a:r>
              <a:t>____________________________________________________________________________________</a:t>
            </a:r>
          </a:p>
        </p:txBody>
      </p:sp>
      <p:sp>
        <p:nvSpPr>
          <p:cNvPr id="244" name="A minister"/>
          <p:cNvSpPr txBox="1"/>
          <p:nvPr/>
        </p:nvSpPr>
        <p:spPr>
          <a:xfrm>
            <a:off x="16735375" y="9347361"/>
            <a:ext cx="12159358" cy="104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3220">
              <a:lnSpc>
                <a:spcPct val="80000"/>
              </a:lnSpc>
              <a:spcBef>
                <a:spcPts val="0"/>
              </a:spcBef>
              <a:defRPr cap="all" spc="-179" sz="4488">
                <a:solidFill>
                  <a:srgbClr val="0433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A minister</a:t>
            </a:r>
          </a:p>
        </p:txBody>
      </p:sp>
      <p:sp>
        <p:nvSpPr>
          <p:cNvPr id="245" name="With a new generation of really forward-thinking local people."/>
          <p:cNvSpPr txBox="1"/>
          <p:nvPr/>
        </p:nvSpPr>
        <p:spPr>
          <a:xfrm>
            <a:off x="1477516" y="6614182"/>
            <a:ext cx="22053352" cy="190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6239">
              <a:lnSpc>
                <a:spcPct val="80000"/>
              </a:lnSpc>
              <a:spcBef>
                <a:spcPts val="0"/>
              </a:spcBef>
              <a:defRPr cap="all" spc="-195" sz="4896">
                <a:solidFill>
                  <a:srgbClr val="0433FF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/>
            <a:r>
              <a:t>With a new generation of really forward-thinking local people.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7"/>
      <p:bldP build="whole" bldLvl="1" animBg="1" rev="0" advAuto="0" spid="241" grpId="3"/>
      <p:bldP build="whole" bldLvl="1" animBg="1" rev="0" advAuto="0" spid="239" grpId="1"/>
      <p:bldP build="whole" bldLvl="1" animBg="1" rev="0" advAuto="0" spid="242" grpId="4"/>
      <p:bldP build="whole" bldLvl="1" animBg="1" rev="0" advAuto="0" spid="240" grpId="2"/>
      <p:bldP build="whole" bldLvl="1" animBg="1" rev="0" advAuto="0" spid="244" grpId="6"/>
      <p:bldP build="whole" bldLvl="1" animBg="1" rev="0" advAuto="0" spid="243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Match their life path to Team Mana’s path"/>
          <p:cNvSpPr txBox="1"/>
          <p:nvPr>
            <p:ph type="title"/>
          </p:nvPr>
        </p:nvSpPr>
        <p:spPr>
          <a:xfrm>
            <a:off x="1273075" y="1645208"/>
            <a:ext cx="21869401" cy="1682924"/>
          </a:xfrm>
          <a:prstGeom prst="rect">
            <a:avLst/>
          </a:prstGeom>
        </p:spPr>
        <p:txBody>
          <a:bodyPr/>
          <a:lstStyle>
            <a:lvl1pPr>
              <a:defRPr spc="-296" sz="7400"/>
            </a:lvl1pPr>
          </a:lstStyle>
          <a:p>
            <a:pPr/>
            <a:r>
              <a:t>Match their life path to Team Mana’s path </a:t>
            </a:r>
          </a:p>
        </p:txBody>
      </p:sp>
      <p:graphicFrame>
        <p:nvGraphicFramePr>
          <p:cNvPr id="248" name="Table"/>
          <p:cNvGraphicFramePr/>
          <p:nvPr/>
        </p:nvGraphicFramePr>
        <p:xfrm>
          <a:off x="1524000" y="3873500"/>
          <a:ext cx="21784469" cy="881727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954049"/>
                <a:gridCol w="9560463"/>
                <a:gridCol w="7257256"/>
              </a:tblGrid>
              <a:tr h="1265129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b="1" sz="3200"/>
                        <a:t>Life questions: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b="1" sz="3200"/>
                        <a:t>My Life Path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b="1" sz="3200"/>
                        <a:t>Team’s Mana’s Path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65129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What is your goal in life?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To start a ministry.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65129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How do you want to do it?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I want to start small with folks I know. Then, grow it from there.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65129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Why?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Because it is my life calling.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65129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Where?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On Oahu.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943785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With who?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People who are successful and spiritual. With a new generation of really forward-thinking local people.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095129"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Who does it make you?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1800"/>
                      </a:pPr>
                      <a:r>
                        <a:rPr sz="3200"/>
                        <a:t>A minister.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0"/>
                        </a:spcBef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49" name="You start your ministry at Team Mana."/>
          <p:cNvSpPr txBox="1"/>
          <p:nvPr/>
        </p:nvSpPr>
        <p:spPr>
          <a:xfrm>
            <a:off x="16428660" y="5196395"/>
            <a:ext cx="6497635" cy="1189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3300">
                <a:solidFill>
                  <a:srgbClr val="FF2600"/>
                </a:solidFill>
              </a:defRPr>
            </a:lvl1pPr>
          </a:lstStyle>
          <a:p>
            <a:pPr/>
            <a:r>
              <a:t>You start your ministry at Team Mana.  </a:t>
            </a:r>
          </a:p>
        </p:txBody>
      </p:sp>
      <p:sp>
        <p:nvSpPr>
          <p:cNvPr id="250" name="You start small with folks you know. Then, grow it from there."/>
          <p:cNvSpPr txBox="1"/>
          <p:nvPr/>
        </p:nvSpPr>
        <p:spPr>
          <a:xfrm>
            <a:off x="16428660" y="6491795"/>
            <a:ext cx="6497635" cy="1189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3300">
                <a:solidFill>
                  <a:srgbClr val="FF2600"/>
                </a:solidFill>
              </a:defRPr>
            </a:lvl1pPr>
          </a:lstStyle>
          <a:p>
            <a:pPr/>
            <a:r>
              <a:t>You start small with folks you know. Then, grow it from there. </a:t>
            </a:r>
          </a:p>
        </p:txBody>
      </p:sp>
      <p:sp>
        <p:nvSpPr>
          <p:cNvPr id="251" name="Team Mana’s calling is to minister to the local people on Oahu who are successful &amp; spiritual. They are a new generation of really forward-thinking local people."/>
          <p:cNvSpPr txBox="1"/>
          <p:nvPr/>
        </p:nvSpPr>
        <p:spPr>
          <a:xfrm>
            <a:off x="16428660" y="8180895"/>
            <a:ext cx="6497635" cy="337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3300">
                <a:solidFill>
                  <a:srgbClr val="FF2600"/>
                </a:solidFill>
              </a:defRPr>
            </a:lvl1pPr>
          </a:lstStyle>
          <a:p>
            <a:pPr/>
            <a:r>
              <a:t>Team Mana’s calling is to minister to the local people on Oahu who are successful &amp; spiritual. They are a new generation of really forward-thinking local people. </a:t>
            </a:r>
          </a:p>
        </p:txBody>
      </p:sp>
      <p:sp>
        <p:nvSpPr>
          <p:cNvPr id="252" name="You become a minister at Team Mana."/>
          <p:cNvSpPr txBox="1"/>
          <p:nvPr/>
        </p:nvSpPr>
        <p:spPr>
          <a:xfrm>
            <a:off x="16428660" y="12054395"/>
            <a:ext cx="6497635" cy="1189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3300">
                <a:solidFill>
                  <a:srgbClr val="FF2600"/>
                </a:solidFill>
              </a:defRPr>
            </a:lvl1pPr>
          </a:lstStyle>
          <a:p>
            <a:pPr/>
            <a:r>
              <a:t>You become a minister at Team Mana.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1"/>
      <p:bldP build="whole" bldLvl="1" animBg="1" rev="0" advAuto="0" spid="250" grpId="3"/>
      <p:bldP build="whole" bldLvl="1" animBg="1" rev="0" advAuto="0" spid="249" grpId="2"/>
      <p:bldP build="whole" bldLvl="1" animBg="1" rev="0" advAuto="0" spid="251" grpId="4"/>
      <p:bldP build="whole" bldLvl="1" animBg="1" rev="0" advAuto="0" spid="252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